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6" r:id="rId2"/>
    <p:sldId id="257" r:id="rId3"/>
    <p:sldId id="258" r:id="rId4"/>
    <p:sldId id="259" r:id="rId5"/>
    <p:sldId id="264" r:id="rId6"/>
    <p:sldId id="261" r:id="rId7"/>
    <p:sldId id="265" r:id="rId8"/>
    <p:sldId id="273" r:id="rId9"/>
    <p:sldId id="260" r:id="rId10"/>
    <p:sldId id="266" r:id="rId11"/>
    <p:sldId id="263" r:id="rId12"/>
    <p:sldId id="272" r:id="rId13"/>
    <p:sldId id="262" r:id="rId14"/>
    <p:sldId id="302" r:id="rId15"/>
    <p:sldId id="267" r:id="rId16"/>
    <p:sldId id="268" r:id="rId17"/>
    <p:sldId id="270" r:id="rId18"/>
    <p:sldId id="271" r:id="rId19"/>
    <p:sldId id="269" r:id="rId20"/>
    <p:sldId id="274" r:id="rId21"/>
    <p:sldId id="275" r:id="rId22"/>
    <p:sldId id="278" r:id="rId23"/>
    <p:sldId id="279" r:id="rId24"/>
    <p:sldId id="280" r:id="rId25"/>
    <p:sldId id="281" r:id="rId26"/>
    <p:sldId id="282" r:id="rId27"/>
    <p:sldId id="283" r:id="rId28"/>
    <p:sldId id="284" r:id="rId29"/>
    <p:sldId id="285" r:id="rId30"/>
    <p:sldId id="297" r:id="rId31"/>
    <p:sldId id="286" r:id="rId32"/>
    <p:sldId id="288" r:id="rId33"/>
    <p:sldId id="290" r:id="rId34"/>
    <p:sldId id="289" r:id="rId35"/>
    <p:sldId id="287" r:id="rId36"/>
    <p:sldId id="291" r:id="rId37"/>
    <p:sldId id="292" r:id="rId38"/>
    <p:sldId id="293" r:id="rId39"/>
    <p:sldId id="294" r:id="rId40"/>
    <p:sldId id="296" r:id="rId41"/>
    <p:sldId id="295" r:id="rId42"/>
    <p:sldId id="298" r:id="rId43"/>
    <p:sldId id="299" r:id="rId44"/>
    <p:sldId id="300" r:id="rId45"/>
    <p:sldId id="30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57" autoAdjust="0"/>
    <p:restoredTop sz="94624"/>
  </p:normalViewPr>
  <p:slideViewPr>
    <p:cSldViewPr snapToGrid="0" snapToObjects="1">
      <p:cViewPr varScale="1">
        <p:scale>
          <a:sx n="104" d="100"/>
          <a:sy n="104" d="100"/>
        </p:scale>
        <p:origin x="1720" y="20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5BB1A-921B-CD4D-8AEB-9C93631DC55E}" type="datetimeFigureOut">
              <a:rPr lang="en-US" smtClean="0"/>
              <a:t>11/4/19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17538-FA3E-2545-BD12-C353BEDDAA46}" type="slidenum">
              <a:rPr lang="en-US" smtClean="0"/>
              <a:t>‹#›</a:t>
            </a:fld>
            <a:endParaRPr lang="en-US"/>
          </a:p>
        </p:txBody>
      </p:sp>
    </p:spTree>
    <p:extLst>
      <p:ext uri="{BB962C8B-B14F-4D97-AF65-F5344CB8AC3E}">
        <p14:creationId xmlns:p14="http://schemas.microsoft.com/office/powerpoint/2010/main" val="89519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6F17538-FA3E-2545-BD12-C353BEDDAA46}" type="slidenum">
              <a:rPr lang="en-US" smtClean="0"/>
              <a:t>18</a:t>
            </a:fld>
            <a:endParaRPr lang="en-US"/>
          </a:p>
        </p:txBody>
      </p:sp>
    </p:spTree>
    <p:extLst>
      <p:ext uri="{BB962C8B-B14F-4D97-AF65-F5344CB8AC3E}">
        <p14:creationId xmlns:p14="http://schemas.microsoft.com/office/powerpoint/2010/main" val="2633347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F17538-FA3E-2545-BD12-C353BEDDAA46}" type="slidenum">
              <a:rPr lang="en-US" smtClean="0"/>
              <a:t>24</a:t>
            </a:fld>
            <a:endParaRPr lang="en-US"/>
          </a:p>
        </p:txBody>
      </p:sp>
    </p:spTree>
    <p:extLst>
      <p:ext uri="{BB962C8B-B14F-4D97-AF65-F5344CB8AC3E}">
        <p14:creationId xmlns:p14="http://schemas.microsoft.com/office/powerpoint/2010/main" val="68100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6F17538-FA3E-2545-BD12-C353BEDDAA46}" type="slidenum">
              <a:rPr lang="en-US" smtClean="0"/>
              <a:t>25</a:t>
            </a:fld>
            <a:endParaRPr lang="en-US"/>
          </a:p>
        </p:txBody>
      </p:sp>
    </p:spTree>
    <p:extLst>
      <p:ext uri="{BB962C8B-B14F-4D97-AF65-F5344CB8AC3E}">
        <p14:creationId xmlns:p14="http://schemas.microsoft.com/office/powerpoint/2010/main" val="1338591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6F17538-FA3E-2545-BD12-C353BEDDAA46}" type="slidenum">
              <a:rPr lang="en-US" smtClean="0"/>
              <a:t>28</a:t>
            </a:fld>
            <a:endParaRPr lang="en-US"/>
          </a:p>
        </p:txBody>
      </p:sp>
    </p:spTree>
    <p:extLst>
      <p:ext uri="{BB962C8B-B14F-4D97-AF65-F5344CB8AC3E}">
        <p14:creationId xmlns:p14="http://schemas.microsoft.com/office/powerpoint/2010/main" val="298929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5D08CD-3975-6D49-9F25-2F1E6515C32F}"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5D08CD-3975-6D49-9F25-2F1E6515C32F}"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5D08CD-3975-6D49-9F25-2F1E6515C32F}"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5D08CD-3975-6D49-9F25-2F1E6515C32F}"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5D08CD-3975-6D49-9F25-2F1E6515C32F}"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5D08CD-3975-6D49-9F25-2F1E6515C32F}"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5D08CD-3975-6D49-9F25-2F1E6515C32F}" type="datetimeFigureOut">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5D08CD-3975-6D49-9F25-2F1E6515C32F}" type="datetimeFigureOut">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D08CD-3975-6D49-9F25-2F1E6515C32F}" type="datetimeFigureOut">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5D08CD-3975-6D49-9F25-2F1E6515C32F}"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5D08CD-3975-6D49-9F25-2F1E6515C32F}"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51A20-3679-894E-800B-2A76469AC9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D08CD-3975-6D49-9F25-2F1E6515C32F}" type="datetimeFigureOut">
              <a:rPr lang="en-US" smtClean="0"/>
              <a:t>11/4/19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51A20-3679-894E-800B-2A76469AC9B5}" type="slidenum">
              <a:rPr lang="en-US" smtClean="0"/>
              <a:t>‹#›</a:t>
            </a:fld>
            <a:endParaRPr lang="en-US"/>
          </a:p>
        </p:txBody>
      </p:sp>
    </p:spTree>
    <p:extLst>
      <p:ext uri="{BB962C8B-B14F-4D97-AF65-F5344CB8AC3E}">
        <p14:creationId xmlns:p14="http://schemas.microsoft.com/office/powerpoint/2010/main" val="1966936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visual.pearsoncmg.com/mypsychlababnormal/index.php?clipId=12" TargetMode="External"/><Relationship Id="rId2" Type="http://schemas.openxmlformats.org/officeDocument/2006/relationships/hyperlink" Target="http://visual.pearsoncmg.com/" TargetMode="Externa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hyperlink" Target="https://www.youtube.com/watch?v=Jk0TGTdCXgQ"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Mood disorders and Suicide</a:t>
            </a:r>
          </a:p>
        </p:txBody>
      </p:sp>
      <p:sp>
        <p:nvSpPr>
          <p:cNvPr id="3" name="Subtitle 2"/>
          <p:cNvSpPr>
            <a:spLocks noGrp="1"/>
          </p:cNvSpPr>
          <p:nvPr>
            <p:ph type="subTitle" idx="1"/>
          </p:nvPr>
        </p:nvSpPr>
        <p:spPr/>
        <p:txBody>
          <a:bodyPr/>
          <a:lstStyle/>
          <a:p>
            <a:r>
              <a:rPr lang="en-US" dirty="0"/>
              <a:t>Week 7</a:t>
            </a:r>
          </a:p>
        </p:txBody>
      </p:sp>
    </p:spTree>
    <p:extLst>
      <p:ext uri="{BB962C8B-B14F-4D97-AF65-F5344CB8AC3E}">
        <p14:creationId xmlns:p14="http://schemas.microsoft.com/office/powerpoint/2010/main" val="123067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Another Case</a:t>
            </a:r>
            <a:r>
              <a:rPr lang="mr-IN" dirty="0"/>
              <a:t>…</a:t>
            </a:r>
            <a:endParaRPr lang="en-US" dirty="0"/>
          </a:p>
        </p:txBody>
      </p:sp>
    </p:spTree>
    <p:extLst>
      <p:ext uri="{BB962C8B-B14F-4D97-AF65-F5344CB8AC3E}">
        <p14:creationId xmlns:p14="http://schemas.microsoft.com/office/powerpoint/2010/main" val="1779124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99145" y="665675"/>
            <a:ext cx="4991100" cy="3022600"/>
          </a:xfrm>
          <a:prstGeom prst="rect">
            <a:avLst/>
          </a:prstGeom>
        </p:spPr>
      </p:pic>
      <p:pic>
        <p:nvPicPr>
          <p:cNvPr id="4" name="Picture 3"/>
          <p:cNvPicPr>
            <a:picLocks noChangeAspect="1"/>
          </p:cNvPicPr>
          <p:nvPr/>
        </p:nvPicPr>
        <p:blipFill>
          <a:blip r:embed="rId3"/>
          <a:stretch>
            <a:fillRect/>
          </a:stretch>
        </p:blipFill>
        <p:spPr>
          <a:xfrm>
            <a:off x="-42204" y="0"/>
            <a:ext cx="4747846" cy="6858000"/>
          </a:xfrm>
          <a:prstGeom prst="rect">
            <a:avLst/>
          </a:prstGeom>
        </p:spPr>
      </p:pic>
      <p:sp>
        <p:nvSpPr>
          <p:cNvPr id="6" name="Rectangle 5"/>
          <p:cNvSpPr/>
          <p:nvPr/>
        </p:nvSpPr>
        <p:spPr>
          <a:xfrm>
            <a:off x="4872388" y="4719139"/>
            <a:ext cx="2297167" cy="369332"/>
          </a:xfrm>
          <a:prstGeom prst="rect">
            <a:avLst/>
          </a:prstGeom>
        </p:spPr>
        <p:txBody>
          <a:bodyPr wrap="none">
            <a:spAutoFit/>
          </a:bodyPr>
          <a:lstStyle/>
          <a:p>
            <a:r>
              <a:rPr lang="es-ES" dirty="0" err="1"/>
              <a:t>What´s</a:t>
            </a:r>
            <a:r>
              <a:rPr lang="es-ES" dirty="0"/>
              <a:t> </a:t>
            </a:r>
            <a:r>
              <a:rPr lang="es-ES" dirty="0" err="1"/>
              <a:t>the</a:t>
            </a:r>
            <a:r>
              <a:rPr lang="es-ES" dirty="0"/>
              <a:t> diagnosis?</a:t>
            </a:r>
            <a:endParaRPr lang="en-US" dirty="0"/>
          </a:p>
        </p:txBody>
      </p:sp>
    </p:spTree>
    <p:extLst>
      <p:ext uri="{BB962C8B-B14F-4D97-AF65-F5344CB8AC3E}">
        <p14:creationId xmlns:p14="http://schemas.microsoft.com/office/powerpoint/2010/main" val="128402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Pentagon 4"/>
          <p:cNvSpPr/>
          <p:nvPr/>
        </p:nvSpPr>
        <p:spPr>
          <a:xfrm>
            <a:off x="220718" y="1450427"/>
            <a:ext cx="299545" cy="2522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6477747" y="1308100"/>
            <a:ext cx="166295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5"/>
          <p:cNvCxnSpPr/>
          <p:nvPr/>
        </p:nvCxnSpPr>
        <p:spPr>
          <a:xfrm flipV="1">
            <a:off x="604251" y="1478789"/>
            <a:ext cx="166295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677"/>
            <a:ext cx="7886700" cy="1325563"/>
          </a:xfrm>
        </p:spPr>
        <p:txBody>
          <a:bodyPr>
            <a:normAutofit/>
          </a:bodyPr>
          <a:lstStyle/>
          <a:p>
            <a:r>
              <a:rPr lang="en-US" sz="3000" dirty="0"/>
              <a:t>Major Depressive Disorder</a:t>
            </a:r>
            <a:br>
              <a:rPr lang="en-US" sz="3000" dirty="0"/>
            </a:br>
            <a:endParaRPr lang="en-US" sz="3000" dirty="0"/>
          </a:p>
        </p:txBody>
      </p:sp>
      <p:sp>
        <p:nvSpPr>
          <p:cNvPr id="3" name="Content Placeholder 2"/>
          <p:cNvSpPr>
            <a:spLocks noGrp="1"/>
          </p:cNvSpPr>
          <p:nvPr>
            <p:ph idx="1"/>
          </p:nvPr>
        </p:nvSpPr>
        <p:spPr>
          <a:xfrm>
            <a:off x="0" y="667580"/>
            <a:ext cx="9296400" cy="6101520"/>
          </a:xfrm>
        </p:spPr>
        <p:txBody>
          <a:bodyPr>
            <a:noAutofit/>
          </a:bodyPr>
          <a:lstStyle/>
          <a:p>
            <a:pPr marL="0" lvl="0" indent="0">
              <a:lnSpc>
                <a:spcPct val="100000"/>
              </a:lnSpc>
              <a:spcBef>
                <a:spcPts val="0"/>
              </a:spcBef>
              <a:buNone/>
            </a:pPr>
            <a:r>
              <a:rPr lang="en-US" sz="2200" dirty="0"/>
              <a:t>Diagnostic criteria for major require that the person exhibit,</a:t>
            </a:r>
          </a:p>
          <a:p>
            <a:pPr lvl="0">
              <a:lnSpc>
                <a:spcPct val="100000"/>
              </a:lnSpc>
              <a:spcBef>
                <a:spcPts val="0"/>
              </a:spcBef>
              <a:buFontTx/>
              <a:buChar char="-"/>
            </a:pPr>
            <a:r>
              <a:rPr lang="en-US" sz="2200" dirty="0"/>
              <a:t>more symptoms than those required for dysthymia </a:t>
            </a:r>
          </a:p>
          <a:p>
            <a:pPr lvl="0">
              <a:lnSpc>
                <a:spcPct val="100000"/>
              </a:lnSpc>
              <a:spcBef>
                <a:spcPts val="0"/>
              </a:spcBef>
              <a:buFontTx/>
              <a:buChar char="-"/>
            </a:pPr>
            <a:r>
              <a:rPr lang="en-US" sz="2200" dirty="0"/>
              <a:t>Symptoms to be more persistent (not interwoven with periods of normal mood)</a:t>
            </a:r>
          </a:p>
          <a:p>
            <a:pPr lvl="0">
              <a:lnSpc>
                <a:spcPct val="100000"/>
              </a:lnSpc>
              <a:spcBef>
                <a:spcPts val="0"/>
              </a:spcBef>
              <a:buFontTx/>
              <a:buChar char="-"/>
            </a:pPr>
            <a:r>
              <a:rPr lang="en-US" sz="2200" dirty="0"/>
              <a:t>Types: single episode (initial) or recurrent episode (relapse) </a:t>
            </a:r>
          </a:p>
          <a:p>
            <a:pPr marL="0" lvl="0" indent="0">
              <a:lnSpc>
                <a:spcPct val="100000"/>
              </a:lnSpc>
              <a:spcBef>
                <a:spcPts val="0"/>
              </a:spcBef>
              <a:buNone/>
            </a:pPr>
            <a:endParaRPr lang="en-US" sz="2200" dirty="0"/>
          </a:p>
          <a:p>
            <a:pPr marL="3200400" lvl="7" indent="0">
              <a:lnSpc>
                <a:spcPct val="100000"/>
              </a:lnSpc>
              <a:spcBef>
                <a:spcPts val="0"/>
              </a:spcBef>
              <a:buNone/>
            </a:pPr>
            <a:r>
              <a:rPr lang="en-US" sz="2200" dirty="0">
                <a:solidFill>
                  <a:srgbClr val="FF0000"/>
                </a:solidFill>
              </a:rPr>
              <a:t>Depression tends to be time limited</a:t>
            </a:r>
          </a:p>
          <a:p>
            <a:r>
              <a:rPr lang="en-US" sz="2200" dirty="0"/>
              <a:t>Predictors of longer time to spontaneous remission of symptoms:                           </a:t>
            </a:r>
          </a:p>
          <a:p>
            <a:pPr marL="0" indent="0">
              <a:buNone/>
            </a:pPr>
            <a:r>
              <a:rPr lang="en-US" sz="2200" dirty="0"/>
              <a:t>     *having financial difficulties  *severe stressful life events   *high genetic risk</a:t>
            </a:r>
          </a:p>
          <a:p>
            <a:pPr marL="0" indent="0">
              <a:buNone/>
            </a:pPr>
            <a:r>
              <a:rPr lang="en-US" sz="500" dirty="0"/>
              <a:t>                                     </a:t>
            </a:r>
          </a:p>
          <a:p>
            <a:pPr>
              <a:buFontTx/>
              <a:buChar char="-"/>
            </a:pPr>
            <a:r>
              <a:rPr lang="en-US" sz="2200" dirty="0"/>
              <a:t>10 to 20% people with major depression, the symptoms do not remit for over 2 years </a:t>
            </a:r>
            <a:r>
              <a:rPr lang="en-US" sz="2200" dirty="0">
                <a:sym typeface="Wingdings"/>
              </a:rPr>
              <a:t> </a:t>
            </a:r>
            <a:r>
              <a:rPr lang="en-US" sz="2200" dirty="0"/>
              <a:t>chronic major depressive disorder</a:t>
            </a:r>
          </a:p>
          <a:p>
            <a:pPr>
              <a:buFontTx/>
              <a:buChar char="-"/>
            </a:pPr>
            <a:endParaRPr lang="en-US" sz="700" dirty="0"/>
          </a:p>
          <a:p>
            <a:r>
              <a:rPr lang="en-US" sz="2200" dirty="0"/>
              <a:t>The probability of recurrence increases with the number of prior episodes and when the person has comorbid disorders</a:t>
            </a:r>
          </a:p>
          <a:p>
            <a:endParaRPr lang="en-US" sz="300" dirty="0"/>
          </a:p>
          <a:p>
            <a:pPr lvl="0">
              <a:lnSpc>
                <a:spcPct val="100000"/>
              </a:lnSpc>
              <a:spcBef>
                <a:spcPts val="0"/>
              </a:spcBef>
              <a:buFontTx/>
              <a:buChar char="-"/>
            </a:pPr>
            <a:r>
              <a:rPr lang="en-US" sz="2200" dirty="0"/>
              <a:t>Relapses use to happen when pharmacotherapy is terminated </a:t>
            </a:r>
          </a:p>
          <a:p>
            <a:pPr lvl="0">
              <a:lnSpc>
                <a:spcPct val="100000"/>
              </a:lnSpc>
              <a:spcBef>
                <a:spcPts val="0"/>
              </a:spcBef>
              <a:buFontTx/>
              <a:buChar char="-"/>
            </a:pPr>
            <a:r>
              <a:rPr lang="en-US" sz="2200" b="1" dirty="0"/>
              <a:t>Relapses</a:t>
            </a:r>
            <a:r>
              <a:rPr lang="en-US" sz="2200" dirty="0"/>
              <a:t> vs </a:t>
            </a:r>
            <a:r>
              <a:rPr lang="en-US" sz="2200" b="1" dirty="0"/>
              <a:t>Recurrence</a:t>
            </a:r>
          </a:p>
        </p:txBody>
      </p:sp>
      <p:sp>
        <p:nvSpPr>
          <p:cNvPr id="4" name="Down Arrow 3"/>
          <p:cNvSpPr/>
          <p:nvPr/>
        </p:nvSpPr>
        <p:spPr>
          <a:xfrm>
            <a:off x="4838700" y="2365235"/>
            <a:ext cx="1212631" cy="428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738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F417A-98E5-3F48-92A1-E39F44D417AB}"/>
              </a:ext>
            </a:extLst>
          </p:cNvPr>
          <p:cNvSpPr>
            <a:spLocks noGrp="1"/>
          </p:cNvSpPr>
          <p:nvPr>
            <p:ph type="title"/>
          </p:nvPr>
        </p:nvSpPr>
        <p:spPr/>
        <p:txBody>
          <a:bodyPr/>
          <a:lstStyle/>
          <a:p>
            <a:endParaRPr lang="es-ES"/>
          </a:p>
        </p:txBody>
      </p:sp>
      <p:sp>
        <p:nvSpPr>
          <p:cNvPr id="3" name="Content Placeholder 2">
            <a:extLst>
              <a:ext uri="{FF2B5EF4-FFF2-40B4-BE49-F238E27FC236}">
                <a16:creationId xmlns:a16="http://schemas.microsoft.com/office/drawing/2014/main" id="{001CDAC7-0156-B64A-9035-371E34052D65}"/>
              </a:ext>
            </a:extLst>
          </p:cNvPr>
          <p:cNvSpPr>
            <a:spLocks noGrp="1"/>
          </p:cNvSpPr>
          <p:nvPr>
            <p:ph idx="1"/>
          </p:nvPr>
        </p:nvSpPr>
        <p:spPr/>
        <p:txBody>
          <a:bodyPr/>
          <a:lstStyle/>
          <a:p>
            <a:r>
              <a:rPr lang="en-US" dirty="0"/>
              <a:t>http://</a:t>
            </a:r>
            <a:r>
              <a:rPr lang="en-US" dirty="0" err="1"/>
              <a:t>visual.pearsoncmg.com</a:t>
            </a:r>
            <a:r>
              <a:rPr lang="en-US" dirty="0"/>
              <a:t>/</a:t>
            </a:r>
            <a:r>
              <a:rPr lang="en-US" dirty="0" err="1"/>
              <a:t>mypsychlababnormal</a:t>
            </a:r>
            <a:r>
              <a:rPr lang="en-US" dirty="0"/>
              <a:t>/</a:t>
            </a:r>
            <a:r>
              <a:rPr lang="en-US" dirty="0" err="1"/>
              <a:t>index.php?clipId</a:t>
            </a:r>
            <a:r>
              <a:rPr lang="en-US" dirty="0"/>
              <a:t>=9#tab1</a:t>
            </a:r>
          </a:p>
          <a:p>
            <a:endParaRPr lang="es-ES" dirty="0"/>
          </a:p>
        </p:txBody>
      </p:sp>
    </p:spTree>
    <p:extLst>
      <p:ext uri="{BB962C8B-B14F-4D97-AF65-F5344CB8AC3E}">
        <p14:creationId xmlns:p14="http://schemas.microsoft.com/office/powerpoint/2010/main" val="549966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682"/>
            <a:ext cx="8814894" cy="1325563"/>
          </a:xfrm>
        </p:spPr>
        <p:txBody>
          <a:bodyPr>
            <a:noAutofit/>
          </a:bodyPr>
          <a:lstStyle/>
          <a:p>
            <a:r>
              <a:rPr lang="en-US" sz="2800" dirty="0">
                <a:solidFill>
                  <a:srgbClr val="9AB73C"/>
                </a:solidFill>
                <a:latin typeface="Helvetica" charset="0"/>
              </a:rPr>
              <a:t>SPECIFIERS FOR MAJOR DEPRESSIVE EPISODES</a:t>
            </a:r>
            <a:br>
              <a:rPr lang="en-US" sz="2800" dirty="0">
                <a:solidFill>
                  <a:srgbClr val="9AB73C"/>
                </a:solidFill>
                <a:latin typeface="Helvetica" charset="0"/>
              </a:rPr>
            </a:br>
            <a:endParaRPr lang="en-US" sz="2800" dirty="0"/>
          </a:p>
        </p:txBody>
      </p:sp>
      <p:sp>
        <p:nvSpPr>
          <p:cNvPr id="3" name="Content Placeholder 2"/>
          <p:cNvSpPr>
            <a:spLocks noGrp="1"/>
          </p:cNvSpPr>
          <p:nvPr>
            <p:ph idx="1"/>
          </p:nvPr>
        </p:nvSpPr>
        <p:spPr>
          <a:xfrm>
            <a:off x="0" y="662782"/>
            <a:ext cx="9138326" cy="5325625"/>
          </a:xfrm>
        </p:spPr>
        <p:txBody>
          <a:bodyPr/>
          <a:lstStyle/>
          <a:p>
            <a:pPr marL="0" indent="0">
              <a:buNone/>
            </a:pPr>
            <a:r>
              <a:rPr lang="en-US" sz="2400" dirty="0"/>
              <a:t>Additional patterns of symptoms or features that are important to note when making a diagnosis because are linked to different prognosis and treatment.</a:t>
            </a:r>
            <a:r>
              <a:rPr lang="en-US" dirty="0"/>
              <a:t> </a:t>
            </a:r>
            <a:r>
              <a:rPr lang="en-US" sz="2400" dirty="0"/>
              <a:t>E.g. major depressive episode with</a:t>
            </a:r>
            <a:r>
              <a:rPr lang="mr-IN" sz="2400" dirty="0"/>
              <a:t>…</a:t>
            </a:r>
            <a:r>
              <a:rPr lang="es-ES" sz="2400" dirty="0"/>
              <a:t> </a:t>
            </a:r>
            <a:endParaRPr lang="en-US" sz="2400" dirty="0"/>
          </a:p>
          <a:p>
            <a:endParaRPr lang="en-US" dirty="0"/>
          </a:p>
        </p:txBody>
      </p:sp>
      <p:pic>
        <p:nvPicPr>
          <p:cNvPr id="5" name="Picture 4"/>
          <p:cNvPicPr>
            <a:picLocks noChangeAspect="1"/>
          </p:cNvPicPr>
          <p:nvPr/>
        </p:nvPicPr>
        <p:blipFill rotWithShape="1">
          <a:blip r:embed="rId2"/>
          <a:srcRect l="5795" t="4391" r="3074" b="3871"/>
          <a:stretch/>
        </p:blipFill>
        <p:spPr>
          <a:xfrm>
            <a:off x="4494047" y="2101662"/>
            <a:ext cx="4583078" cy="3106963"/>
          </a:xfrm>
          <a:prstGeom prst="rect">
            <a:avLst/>
          </a:prstGeom>
        </p:spPr>
      </p:pic>
      <p:pic>
        <p:nvPicPr>
          <p:cNvPr id="4" name="Picture 3"/>
          <p:cNvPicPr>
            <a:picLocks noChangeAspect="1"/>
          </p:cNvPicPr>
          <p:nvPr/>
        </p:nvPicPr>
        <p:blipFill rotWithShape="1">
          <a:blip r:embed="rId3"/>
          <a:srcRect l="7325" t="2743" r="8028" b="3117"/>
          <a:stretch/>
        </p:blipFill>
        <p:spPr>
          <a:xfrm>
            <a:off x="59448" y="1821654"/>
            <a:ext cx="4386099" cy="4985546"/>
          </a:xfrm>
          <a:prstGeom prst="rect">
            <a:avLst/>
          </a:prstGeom>
        </p:spPr>
      </p:pic>
      <p:sp>
        <p:nvSpPr>
          <p:cNvPr id="7" name="Rectangle 6"/>
          <p:cNvSpPr/>
          <p:nvPr/>
        </p:nvSpPr>
        <p:spPr>
          <a:xfrm>
            <a:off x="4763596" y="5528264"/>
            <a:ext cx="4572000" cy="1477328"/>
          </a:xfrm>
          <a:prstGeom prst="rect">
            <a:avLst/>
          </a:prstGeom>
        </p:spPr>
        <p:txBody>
          <a:bodyPr>
            <a:spAutoFit/>
          </a:bodyPr>
          <a:lstStyle/>
          <a:p>
            <a:r>
              <a:rPr lang="en-US" dirty="0">
                <a:latin typeface="Helvetica" charset="0"/>
              </a:rPr>
              <a:t>D</a:t>
            </a:r>
            <a:r>
              <a:rPr lang="en-US" dirty="0">
                <a:effectLst/>
                <a:latin typeface="Helvetica" charset="0"/>
              </a:rPr>
              <a:t>ouble depression: </a:t>
            </a:r>
          </a:p>
          <a:p>
            <a:r>
              <a:rPr lang="en-US" dirty="0">
                <a:effectLst/>
                <a:latin typeface="Helvetica" charset="0"/>
              </a:rPr>
              <a:t>Major depression + dysthymia</a:t>
            </a:r>
          </a:p>
          <a:p>
            <a:r>
              <a:rPr lang="en-US" dirty="0">
                <a:latin typeface="Helvetica" charset="0"/>
              </a:rPr>
              <a:t>= </a:t>
            </a:r>
            <a:r>
              <a:rPr lang="en-US" dirty="0">
                <a:effectLst/>
                <a:latin typeface="Helvetica" charset="0"/>
              </a:rPr>
              <a:t> moderately depressed on a chronic</a:t>
            </a:r>
          </a:p>
          <a:p>
            <a:r>
              <a:rPr lang="en-US" dirty="0">
                <a:effectLst/>
                <a:latin typeface="Helvetica" charset="0"/>
              </a:rPr>
              <a:t>basis</a:t>
            </a:r>
          </a:p>
          <a:p>
            <a:endParaRPr lang="en-US" dirty="0">
              <a:effectLst/>
              <a:latin typeface="Helvetica" charset="0"/>
            </a:endParaRPr>
          </a:p>
        </p:txBody>
      </p:sp>
      <p:sp>
        <p:nvSpPr>
          <p:cNvPr id="6" name="TextBox 5">
            <a:extLst>
              <a:ext uri="{FF2B5EF4-FFF2-40B4-BE49-F238E27FC236}">
                <a16:creationId xmlns:a16="http://schemas.microsoft.com/office/drawing/2014/main" id="{2D2CD6F7-8A5E-FD49-A60C-91F367169E77}"/>
              </a:ext>
            </a:extLst>
          </p:cNvPr>
          <p:cNvSpPr txBox="1"/>
          <p:nvPr/>
        </p:nvSpPr>
        <p:spPr>
          <a:xfrm>
            <a:off x="135648" y="5813028"/>
            <a:ext cx="1124026" cy="584775"/>
          </a:xfrm>
          <a:prstGeom prst="rect">
            <a:avLst/>
          </a:prstGeom>
          <a:noFill/>
          <a:ln>
            <a:solidFill>
              <a:schemeClr val="accent1"/>
            </a:solidFill>
          </a:ln>
        </p:spPr>
        <p:txBody>
          <a:bodyPr wrap="none" rtlCol="0">
            <a:spAutoFit/>
          </a:bodyPr>
          <a:lstStyle/>
          <a:p>
            <a:r>
              <a:rPr lang="es-ES" sz="1600" dirty="0" err="1"/>
              <a:t>Hypomanic</a:t>
            </a:r>
            <a:endParaRPr lang="es-ES" sz="1600" dirty="0"/>
          </a:p>
          <a:p>
            <a:r>
              <a:rPr lang="es-ES" sz="1600" dirty="0" err="1"/>
              <a:t>Female</a:t>
            </a:r>
            <a:endParaRPr lang="es-ES" sz="1600" dirty="0"/>
          </a:p>
        </p:txBody>
      </p:sp>
      <p:sp>
        <p:nvSpPr>
          <p:cNvPr id="8" name="TextBox 7">
            <a:extLst>
              <a:ext uri="{FF2B5EF4-FFF2-40B4-BE49-F238E27FC236}">
                <a16:creationId xmlns:a16="http://schemas.microsoft.com/office/drawing/2014/main" id="{1EC6D85F-1CEC-454F-A3B2-CB89C607D444}"/>
              </a:ext>
            </a:extLst>
          </p:cNvPr>
          <p:cNvSpPr txBox="1"/>
          <p:nvPr/>
        </p:nvSpPr>
        <p:spPr>
          <a:xfrm>
            <a:off x="59448" y="2714481"/>
            <a:ext cx="1052596" cy="584775"/>
          </a:xfrm>
          <a:prstGeom prst="rect">
            <a:avLst/>
          </a:prstGeom>
          <a:noFill/>
          <a:ln>
            <a:solidFill>
              <a:schemeClr val="accent1"/>
            </a:solidFill>
          </a:ln>
        </p:spPr>
        <p:txBody>
          <a:bodyPr wrap="none" rtlCol="0">
            <a:spAutoFit/>
          </a:bodyPr>
          <a:lstStyle/>
          <a:p>
            <a:r>
              <a:rPr lang="es-ES" sz="1600" dirty="0"/>
              <a:t>Trauma in </a:t>
            </a:r>
          </a:p>
          <a:p>
            <a:r>
              <a:rPr lang="es-ES" sz="1600" dirty="0" err="1"/>
              <a:t>childhood</a:t>
            </a:r>
            <a:endParaRPr lang="es-ES" sz="1600" dirty="0"/>
          </a:p>
        </p:txBody>
      </p:sp>
      <p:sp>
        <p:nvSpPr>
          <p:cNvPr id="9" name="TextBox 8">
            <a:extLst>
              <a:ext uri="{FF2B5EF4-FFF2-40B4-BE49-F238E27FC236}">
                <a16:creationId xmlns:a16="http://schemas.microsoft.com/office/drawing/2014/main" id="{9A041212-1095-6940-8FB0-F7675DB57083}"/>
              </a:ext>
            </a:extLst>
          </p:cNvPr>
          <p:cNvSpPr txBox="1"/>
          <p:nvPr/>
        </p:nvSpPr>
        <p:spPr>
          <a:xfrm>
            <a:off x="417347" y="4561290"/>
            <a:ext cx="1278107" cy="646331"/>
          </a:xfrm>
          <a:prstGeom prst="rect">
            <a:avLst/>
          </a:prstGeom>
          <a:noFill/>
          <a:ln>
            <a:solidFill>
              <a:schemeClr val="accent1"/>
            </a:solidFill>
          </a:ln>
        </p:spPr>
        <p:txBody>
          <a:bodyPr wrap="none" rtlCol="0">
            <a:spAutoFit/>
          </a:bodyPr>
          <a:lstStyle/>
          <a:p>
            <a:r>
              <a:rPr lang="es-ES" sz="1200" dirty="0" err="1"/>
              <a:t>Longer</a:t>
            </a:r>
            <a:r>
              <a:rPr lang="es-ES" sz="1200" dirty="0"/>
              <a:t> </a:t>
            </a:r>
            <a:r>
              <a:rPr lang="es-ES" sz="1200" dirty="0" err="1"/>
              <a:t>episodes</a:t>
            </a:r>
            <a:endParaRPr lang="es-ES" sz="1200" dirty="0"/>
          </a:p>
          <a:p>
            <a:r>
              <a:rPr lang="es-ES" sz="1200" dirty="0"/>
              <a:t>+ Cg </a:t>
            </a:r>
            <a:r>
              <a:rPr lang="es-ES" sz="1200" dirty="0" err="1"/>
              <a:t>impairments</a:t>
            </a:r>
            <a:endParaRPr lang="es-ES" sz="1200" dirty="0"/>
          </a:p>
          <a:p>
            <a:r>
              <a:rPr lang="es-ES" sz="1200" dirty="0" err="1"/>
              <a:t>Poorer</a:t>
            </a:r>
            <a:r>
              <a:rPr lang="es-ES" sz="1200" dirty="0"/>
              <a:t> prognosis</a:t>
            </a:r>
          </a:p>
        </p:txBody>
      </p:sp>
      <p:cxnSp>
        <p:nvCxnSpPr>
          <p:cNvPr id="11" name="Conector recto 10"/>
          <p:cNvCxnSpPr/>
          <p:nvPr/>
        </p:nvCxnSpPr>
        <p:spPr>
          <a:xfrm>
            <a:off x="2066544" y="2560320"/>
            <a:ext cx="20299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2066544" y="3489960"/>
            <a:ext cx="15179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1999488" y="3284016"/>
            <a:ext cx="18227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2066544" y="6102096"/>
            <a:ext cx="20299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2066544" y="6272784"/>
            <a:ext cx="15179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07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Causal Factors in</a:t>
            </a:r>
            <a:br>
              <a:rPr lang="en-US"/>
            </a:br>
            <a:r>
              <a:rPr lang="en-US"/>
              <a:t>Unipolar Mood Disorders</a:t>
            </a:r>
            <a:br>
              <a:rPr lang="en-US"/>
            </a:br>
            <a:endParaRPr lang="en-US"/>
          </a:p>
        </p:txBody>
      </p:sp>
      <p:sp>
        <p:nvSpPr>
          <p:cNvPr id="3" name="Content Placeholder 2"/>
          <p:cNvSpPr>
            <a:spLocks noGrp="1"/>
          </p:cNvSpPr>
          <p:nvPr>
            <p:ph idx="1"/>
          </p:nvPr>
        </p:nvSpPr>
        <p:spPr>
          <a:xfrm>
            <a:off x="228600" y="1463040"/>
            <a:ext cx="8686800" cy="4743021"/>
          </a:xfrm>
        </p:spPr>
        <p:txBody>
          <a:bodyPr>
            <a:normAutofit/>
          </a:bodyPr>
          <a:lstStyle/>
          <a:p>
            <a:pPr marL="0" indent="0">
              <a:buNone/>
            </a:pPr>
            <a:r>
              <a:rPr lang="en-US" sz="2400" b="1" dirty="0"/>
              <a:t>Biological Causal Factors</a:t>
            </a:r>
          </a:p>
          <a:p>
            <a:pPr marL="0" indent="0">
              <a:buNone/>
            </a:pPr>
            <a:r>
              <a:rPr lang="en-US" sz="2400" u="sng" dirty="0"/>
              <a:t>1. Gene influence</a:t>
            </a:r>
            <a:r>
              <a:rPr lang="en-US" sz="2400" dirty="0"/>
              <a:t>: Mood disorders are from 2 to 3 times higher among blood relatives.</a:t>
            </a:r>
          </a:p>
          <a:p>
            <a:pPr marL="0" indent="0">
              <a:buNone/>
            </a:pPr>
            <a:r>
              <a:rPr lang="en-US" sz="2400" dirty="0"/>
              <a:t>Specific genes: serotonin-transporter gene (Short vs long </a:t>
            </a:r>
            <a:r>
              <a:rPr lang="en-US" sz="2400" i="1" dirty="0"/>
              <a:t>s </a:t>
            </a:r>
            <a:r>
              <a:rPr lang="en-US" sz="2400" dirty="0"/>
              <a:t>allele)</a:t>
            </a:r>
          </a:p>
          <a:p>
            <a:pPr>
              <a:buFontTx/>
              <a:buChar char="-"/>
            </a:pPr>
            <a:endParaRPr lang="en-US" sz="2400" dirty="0"/>
          </a:p>
        </p:txBody>
      </p:sp>
      <p:sp>
        <p:nvSpPr>
          <p:cNvPr id="4" name="Rectángulo 3"/>
          <p:cNvSpPr/>
          <p:nvPr/>
        </p:nvSpPr>
        <p:spPr>
          <a:xfrm>
            <a:off x="2286000" y="3105835"/>
            <a:ext cx="4572000" cy="646331"/>
          </a:xfrm>
          <a:prstGeom prst="rect">
            <a:avLst/>
          </a:prstGeom>
        </p:spPr>
        <p:txBody>
          <a:bodyPr>
            <a:spAutoFit/>
          </a:bodyPr>
          <a:lstStyle/>
          <a:p>
            <a:endParaRPr lang="es-ES" dirty="0">
              <a:latin typeface="Times New Roman" panose="02020603050405020304" pitchFamily="18" charset="0"/>
            </a:endParaRPr>
          </a:p>
          <a:p>
            <a:endParaRPr lang="es-ES" dirty="0">
              <a:latin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3065821" y="3347126"/>
            <a:ext cx="4448459" cy="3236553"/>
          </a:xfrm>
          <a:prstGeom prst="rect">
            <a:avLst/>
          </a:prstGeom>
        </p:spPr>
      </p:pic>
      <p:sp>
        <p:nvSpPr>
          <p:cNvPr id="7" name="Rectángulo 6"/>
          <p:cNvSpPr/>
          <p:nvPr/>
        </p:nvSpPr>
        <p:spPr>
          <a:xfrm>
            <a:off x="4572000" y="3426893"/>
            <a:ext cx="1346844" cy="215444"/>
          </a:xfrm>
          <a:prstGeom prst="rect">
            <a:avLst/>
          </a:prstGeom>
        </p:spPr>
        <p:txBody>
          <a:bodyPr wrap="none">
            <a:spAutoFit/>
          </a:bodyPr>
          <a:lstStyle/>
          <a:p>
            <a:r>
              <a:rPr lang="en-US" sz="800" dirty="0">
                <a:latin typeface="MinionPro-Regular" panose="02040503050201020203" pitchFamily="18" charset="0"/>
              </a:rPr>
              <a:t>between ages 21 and 26 year</a:t>
            </a:r>
            <a:endParaRPr lang="es-ES" dirty="0"/>
          </a:p>
        </p:txBody>
      </p:sp>
    </p:spTree>
    <p:extLst>
      <p:ext uri="{BB962C8B-B14F-4D97-AF65-F5344CB8AC3E}">
        <p14:creationId xmlns:p14="http://schemas.microsoft.com/office/powerpoint/2010/main" val="5323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77" y="225911"/>
            <a:ext cx="9036424" cy="6443830"/>
          </a:xfrm>
        </p:spPr>
        <p:txBody>
          <a:bodyPr>
            <a:normAutofit lnSpcReduction="10000"/>
          </a:bodyPr>
          <a:lstStyle/>
          <a:p>
            <a:pPr marL="0" indent="0">
              <a:buNone/>
            </a:pPr>
            <a:r>
              <a:rPr lang="en-US" sz="2400" u="sng" dirty="0"/>
              <a:t>2. Neurochemical factors</a:t>
            </a:r>
          </a:p>
          <a:p>
            <a:pPr marL="0" indent="0">
              <a:buNone/>
            </a:pPr>
            <a:r>
              <a:rPr lang="en-US" sz="2400" dirty="0"/>
              <a:t>A) 1960-1970: Monoamine theory of depression</a:t>
            </a:r>
          </a:p>
          <a:p>
            <a:pPr marL="0" indent="0">
              <a:buNone/>
            </a:pPr>
            <a:r>
              <a:rPr lang="en-US" sz="2400" dirty="0"/>
              <a:t>In some occasions, depression = depletion of,</a:t>
            </a:r>
          </a:p>
          <a:p>
            <a:pPr marL="0" indent="0">
              <a:buNone/>
            </a:pPr>
            <a:r>
              <a:rPr lang="en-US" sz="2400" dirty="0"/>
              <a:t>	* Norepinephrine      </a:t>
            </a:r>
          </a:p>
          <a:p>
            <a:pPr marL="0" indent="0">
              <a:buNone/>
            </a:pPr>
            <a:r>
              <a:rPr lang="en-US" sz="2400" dirty="0"/>
              <a:t>             * Serotonin</a:t>
            </a:r>
          </a:p>
          <a:p>
            <a:pPr marL="0" indent="0">
              <a:buNone/>
            </a:pPr>
            <a:r>
              <a:rPr lang="en-US" sz="2400" dirty="0"/>
              <a:t>      </a:t>
            </a:r>
          </a:p>
          <a:p>
            <a:pPr marL="0" indent="0">
              <a:buNone/>
            </a:pPr>
            <a:endParaRPr lang="en-US" sz="2400" dirty="0"/>
          </a:p>
          <a:p>
            <a:pPr marL="0" indent="0">
              <a:buNone/>
            </a:pPr>
            <a:r>
              <a:rPr lang="en-US" sz="2400" dirty="0"/>
              <a:t>B) 1980: Such straight-forward mechanisms do not explain depression.</a:t>
            </a:r>
          </a:p>
          <a:p>
            <a:pPr marL="0" indent="0">
              <a:buNone/>
            </a:pPr>
            <a:r>
              <a:rPr lang="en-US" sz="2400" dirty="0"/>
              <a:t>Actually, </a:t>
            </a:r>
            <a:r>
              <a:rPr lang="en-US" sz="2400" b="1" dirty="0"/>
              <a:t>net increases in norepinephrine </a:t>
            </a:r>
            <a:r>
              <a:rPr lang="en-US" sz="2400" dirty="0"/>
              <a:t>activity in depressive patients</a:t>
            </a:r>
          </a:p>
          <a:p>
            <a:pPr marL="0" indent="0">
              <a:buNone/>
            </a:pPr>
            <a:r>
              <a:rPr lang="en-US" sz="2400" dirty="0"/>
              <a:t>Dopamine dysfunctions has an specific role in some                                             forms of depression. </a:t>
            </a:r>
          </a:p>
          <a:p>
            <a:pPr marL="0" indent="0">
              <a:buNone/>
            </a:pPr>
            <a:r>
              <a:rPr lang="en-US" sz="2400" dirty="0"/>
              <a:t>DA= &gt; Involved in the experience of pleasure &amp; reward</a:t>
            </a:r>
          </a:p>
          <a:p>
            <a:pPr marL="0" indent="0">
              <a:buNone/>
            </a:pPr>
            <a:endParaRPr lang="en-US" sz="1100" dirty="0"/>
          </a:p>
          <a:p>
            <a:pPr marL="0" indent="0">
              <a:buNone/>
            </a:pPr>
            <a:r>
              <a:rPr lang="en-US" sz="2400" dirty="0"/>
              <a:t>C) Nowadays: A number of integrative theories proposed to                           include a role for neurotransmitters in interaction with                                                                			</a:t>
            </a:r>
          </a:p>
        </p:txBody>
      </p:sp>
      <p:pic>
        <p:nvPicPr>
          <p:cNvPr id="4" name="Imagen 3"/>
          <p:cNvPicPr>
            <a:picLocks noChangeAspect="1"/>
          </p:cNvPicPr>
          <p:nvPr/>
        </p:nvPicPr>
        <p:blipFill>
          <a:blip r:embed="rId2"/>
          <a:stretch>
            <a:fillRect/>
          </a:stretch>
        </p:blipFill>
        <p:spPr>
          <a:xfrm>
            <a:off x="6252883" y="1412020"/>
            <a:ext cx="2549563" cy="1456894"/>
          </a:xfrm>
          <a:prstGeom prst="rect">
            <a:avLst/>
          </a:prstGeom>
        </p:spPr>
      </p:pic>
      <p:sp>
        <p:nvSpPr>
          <p:cNvPr id="5" name="Rectángulo 4"/>
          <p:cNvSpPr/>
          <p:nvPr/>
        </p:nvSpPr>
        <p:spPr>
          <a:xfrm>
            <a:off x="3652221" y="1688769"/>
            <a:ext cx="4572000" cy="923330"/>
          </a:xfrm>
          <a:prstGeom prst="rect">
            <a:avLst/>
          </a:prstGeom>
        </p:spPr>
        <p:txBody>
          <a:bodyPr>
            <a:spAutoFit/>
          </a:bodyPr>
          <a:lstStyle/>
          <a:p>
            <a:r>
              <a:rPr lang="en-US" dirty="0"/>
              <a:t>At </a:t>
            </a:r>
            <a:r>
              <a:rPr lang="en-US" dirty="0" err="1"/>
              <a:t>Presynaptical</a:t>
            </a:r>
            <a:r>
              <a:rPr lang="en-US" dirty="0"/>
              <a:t> level       </a:t>
            </a:r>
          </a:p>
          <a:p>
            <a:r>
              <a:rPr lang="en-US" dirty="0"/>
              <a:t>Within the synapse cleft</a:t>
            </a:r>
          </a:p>
          <a:p>
            <a:r>
              <a:rPr lang="en-US" dirty="0"/>
              <a:t>At postsynaptic level</a:t>
            </a:r>
          </a:p>
        </p:txBody>
      </p:sp>
      <p:sp>
        <p:nvSpPr>
          <p:cNvPr id="6" name="Abrir llave 5"/>
          <p:cNvSpPr/>
          <p:nvPr/>
        </p:nvSpPr>
        <p:spPr>
          <a:xfrm>
            <a:off x="6056548" y="1631512"/>
            <a:ext cx="301220" cy="135287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7" name="Imagen 6"/>
          <p:cNvPicPr>
            <a:picLocks noChangeAspect="1"/>
          </p:cNvPicPr>
          <p:nvPr/>
        </p:nvPicPr>
        <p:blipFill>
          <a:blip r:embed="rId3"/>
          <a:stretch>
            <a:fillRect/>
          </a:stretch>
        </p:blipFill>
        <p:spPr>
          <a:xfrm>
            <a:off x="7410737" y="3967195"/>
            <a:ext cx="1626968" cy="1508262"/>
          </a:xfrm>
          <a:prstGeom prst="rect">
            <a:avLst/>
          </a:prstGeom>
        </p:spPr>
      </p:pic>
      <p:sp>
        <p:nvSpPr>
          <p:cNvPr id="8" name="Rectángulo 8">
            <a:extLst>
              <a:ext uri="{FF2B5EF4-FFF2-40B4-BE49-F238E27FC236}">
                <a16:creationId xmlns:a16="http://schemas.microsoft.com/office/drawing/2014/main" id="{3D0EB824-384C-5D48-8D68-92FC8C05755B}"/>
              </a:ext>
            </a:extLst>
          </p:cNvPr>
          <p:cNvSpPr/>
          <p:nvPr/>
        </p:nvSpPr>
        <p:spPr>
          <a:xfrm>
            <a:off x="3416300" y="6006030"/>
            <a:ext cx="4140200" cy="84985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other disturbed hormonal                                                          </a:t>
            </a:r>
          </a:p>
          <a:p>
            <a:pPr algn="ctr"/>
            <a:r>
              <a:rPr lang="en-US" dirty="0"/>
              <a:t>          - neurophysiological patterns                                                           - biological rhythms</a:t>
            </a:r>
            <a:endParaRPr lang="es-ES" dirty="0"/>
          </a:p>
        </p:txBody>
      </p:sp>
    </p:spTree>
    <p:extLst>
      <p:ext uri="{BB962C8B-B14F-4D97-AF65-F5344CB8AC3E}">
        <p14:creationId xmlns:p14="http://schemas.microsoft.com/office/powerpoint/2010/main" val="1460729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365" y="150607"/>
            <a:ext cx="8821271" cy="6465346"/>
          </a:xfrm>
        </p:spPr>
        <p:txBody>
          <a:bodyPr>
            <a:normAutofit/>
          </a:bodyPr>
          <a:lstStyle/>
          <a:p>
            <a:pPr marL="0" indent="0">
              <a:buNone/>
            </a:pPr>
            <a:r>
              <a:rPr lang="en-US" sz="2400" u="sng" dirty="0"/>
              <a:t>3. Abnormalities of hormonal regulatory and immune systems</a:t>
            </a:r>
          </a:p>
        </p:txBody>
      </p:sp>
      <p:pic>
        <p:nvPicPr>
          <p:cNvPr id="5" name="Imagen 4"/>
          <p:cNvPicPr>
            <a:picLocks noChangeAspect="1"/>
          </p:cNvPicPr>
          <p:nvPr/>
        </p:nvPicPr>
        <p:blipFill>
          <a:blip r:embed="rId3"/>
          <a:stretch>
            <a:fillRect/>
          </a:stretch>
        </p:blipFill>
        <p:spPr>
          <a:xfrm>
            <a:off x="0" y="1179863"/>
            <a:ext cx="4695601" cy="4406834"/>
          </a:xfrm>
          <a:prstGeom prst="rect">
            <a:avLst/>
          </a:prstGeom>
        </p:spPr>
      </p:pic>
      <p:sp>
        <p:nvSpPr>
          <p:cNvPr id="6" name="Rectángulo 5"/>
          <p:cNvSpPr/>
          <p:nvPr/>
        </p:nvSpPr>
        <p:spPr>
          <a:xfrm>
            <a:off x="4636545" y="1163879"/>
            <a:ext cx="4572000" cy="4801314"/>
          </a:xfrm>
          <a:prstGeom prst="rect">
            <a:avLst/>
          </a:prstGeom>
        </p:spPr>
        <p:txBody>
          <a:bodyPr>
            <a:spAutoFit/>
          </a:bodyPr>
          <a:lstStyle/>
          <a:p>
            <a:r>
              <a:rPr lang="es-ES" dirty="0" err="1">
                <a:latin typeface="MinionPro-Regular" panose="02040503050201020203" pitchFamily="18" charset="0"/>
              </a:rPr>
              <a:t>Periods</a:t>
            </a:r>
            <a:r>
              <a:rPr lang="es-ES" dirty="0">
                <a:latin typeface="MinionPro-Regular" panose="02040503050201020203" pitchFamily="18" charset="0"/>
              </a:rPr>
              <a:t> of stress are </a:t>
            </a:r>
            <a:r>
              <a:rPr lang="en-US" dirty="0">
                <a:latin typeface="MinionPro-Regular" panose="02040503050201020203" pitchFamily="18" charset="0"/>
              </a:rPr>
              <a:t>typically associated with increased levels of </a:t>
            </a:r>
            <a:r>
              <a:rPr lang="es-ES" dirty="0" err="1">
                <a:latin typeface="MinionPro-Regular" panose="02040503050201020203" pitchFamily="18" charset="0"/>
              </a:rPr>
              <a:t>both</a:t>
            </a:r>
            <a:r>
              <a:rPr lang="es-ES" dirty="0">
                <a:latin typeface="MinionPro-Regular" panose="02040503050201020203" pitchFamily="18" charset="0"/>
              </a:rPr>
              <a:t> cortisol and </a:t>
            </a:r>
            <a:r>
              <a:rPr lang="es-ES" dirty="0" err="1">
                <a:latin typeface="MinionPro-Regular" panose="02040503050201020203" pitchFamily="18" charset="0"/>
              </a:rPr>
              <a:t>corticotrophin-releasing</a:t>
            </a:r>
            <a:r>
              <a:rPr lang="es-ES" dirty="0">
                <a:latin typeface="MinionPro-Regular" panose="02040503050201020203" pitchFamily="18" charset="0"/>
              </a:rPr>
              <a:t> factor. </a:t>
            </a:r>
          </a:p>
          <a:p>
            <a:endParaRPr lang="es-ES" dirty="0">
              <a:latin typeface="MinionPro-Regular" panose="02040503050201020203" pitchFamily="18" charset="0"/>
            </a:endParaRPr>
          </a:p>
          <a:p>
            <a:r>
              <a:rPr lang="es-ES" b="1" dirty="0" err="1">
                <a:latin typeface="MinionPro-Regular" panose="02040503050201020203" pitchFamily="18" charset="0"/>
              </a:rPr>
              <a:t>Corticotrophin-releasing</a:t>
            </a:r>
            <a:r>
              <a:rPr lang="es-ES" b="1" dirty="0">
                <a:latin typeface="MinionPro-Regular" panose="02040503050201020203" pitchFamily="18" charset="0"/>
              </a:rPr>
              <a:t> factor</a:t>
            </a:r>
          </a:p>
          <a:p>
            <a:endParaRPr lang="en-US" dirty="0">
              <a:latin typeface="MinionPro-Regular" panose="02040503050201020203" pitchFamily="18" charset="0"/>
            </a:endParaRPr>
          </a:p>
          <a:p>
            <a:endParaRPr lang="en-US" b="1" dirty="0">
              <a:latin typeface="MinionPro-Regular" panose="02040503050201020203" pitchFamily="18" charset="0"/>
            </a:endParaRPr>
          </a:p>
          <a:p>
            <a:r>
              <a:rPr lang="en-US" b="1" dirty="0">
                <a:latin typeface="MinionPro-Regular" panose="02040503050201020203" pitchFamily="18" charset="0"/>
              </a:rPr>
              <a:t>corticotrophin</a:t>
            </a:r>
            <a:endParaRPr lang="en-US" dirty="0">
              <a:latin typeface="MinionPro-Regular" panose="02040503050201020203" pitchFamily="18" charset="0"/>
            </a:endParaRPr>
          </a:p>
          <a:p>
            <a:endParaRPr lang="en-US" b="1" dirty="0">
              <a:latin typeface="MinionPro-Regular" panose="02040503050201020203" pitchFamily="18" charset="0"/>
            </a:endParaRPr>
          </a:p>
          <a:p>
            <a:endParaRPr lang="en-US" b="1" dirty="0">
              <a:latin typeface="MinionPro-Regular" panose="02040503050201020203" pitchFamily="18" charset="0"/>
            </a:endParaRPr>
          </a:p>
          <a:p>
            <a:r>
              <a:rPr lang="en-US" b="1" dirty="0">
                <a:latin typeface="MinionPro-Regular" panose="02040503050201020203" pitchFamily="18" charset="0"/>
              </a:rPr>
              <a:t>cortisol</a:t>
            </a:r>
            <a:endParaRPr lang="en-US" dirty="0">
              <a:latin typeface="MinionPro-Regular" panose="02040503050201020203" pitchFamily="18" charset="0"/>
            </a:endParaRPr>
          </a:p>
          <a:p>
            <a:endParaRPr lang="en-US" b="1" dirty="0">
              <a:latin typeface="MinionPro-Regular" panose="02040503050201020203" pitchFamily="18" charset="0"/>
            </a:endParaRPr>
          </a:p>
          <a:p>
            <a:endParaRPr lang="en-US" dirty="0">
              <a:latin typeface="MinionPro-Regular" panose="02040503050201020203" pitchFamily="18" charset="0"/>
            </a:endParaRPr>
          </a:p>
          <a:p>
            <a:r>
              <a:rPr lang="en-US" dirty="0">
                <a:latin typeface="MinionPro-Regular" panose="02040503050201020203" pitchFamily="18" charset="0"/>
              </a:rPr>
              <a:t>In patients with major depression, </a:t>
            </a:r>
            <a:r>
              <a:rPr lang="en-US" b="1" dirty="0">
                <a:latin typeface="MinionPro-Regular" panose="02040503050201020203" pitchFamily="18" charset="0"/>
              </a:rPr>
              <a:t>the sensitivity of this negative feedback system is often decreased</a:t>
            </a:r>
            <a:r>
              <a:rPr lang="en-US" dirty="0">
                <a:latin typeface="MinionPro-Regular" panose="02040503050201020203" pitchFamily="18" charset="0"/>
              </a:rPr>
              <a:t>, leading to elevated levels</a:t>
            </a:r>
          </a:p>
          <a:p>
            <a:r>
              <a:rPr lang="es-ES" dirty="0">
                <a:latin typeface="MinionPro-Regular" panose="02040503050201020203" pitchFamily="18" charset="0"/>
              </a:rPr>
              <a:t>of cortisol.</a:t>
            </a:r>
            <a:endParaRPr lang="es-ES" dirty="0"/>
          </a:p>
        </p:txBody>
      </p:sp>
      <p:sp>
        <p:nvSpPr>
          <p:cNvPr id="7" name="Rectángulo 6"/>
          <p:cNvSpPr/>
          <p:nvPr/>
        </p:nvSpPr>
        <p:spPr>
          <a:xfrm>
            <a:off x="242047" y="621142"/>
            <a:ext cx="6427694" cy="369332"/>
          </a:xfrm>
          <a:prstGeom prst="rect">
            <a:avLst/>
          </a:prstGeom>
        </p:spPr>
        <p:txBody>
          <a:bodyPr wrap="square">
            <a:spAutoFit/>
          </a:bodyPr>
          <a:lstStyle/>
          <a:p>
            <a:r>
              <a:rPr lang="es-ES" b="1" i="1" dirty="0" err="1">
                <a:latin typeface="MinionPro-It" panose="02040503050201090203" pitchFamily="18" charset="0"/>
              </a:rPr>
              <a:t>Hypothalamic</a:t>
            </a:r>
            <a:r>
              <a:rPr lang="es-ES" b="1" i="1" dirty="0">
                <a:latin typeface="MinionPro-It" panose="02040503050201090203" pitchFamily="18" charset="0"/>
              </a:rPr>
              <a:t>-</a:t>
            </a:r>
            <a:r>
              <a:rPr lang="es-ES" b="1" i="1" dirty="0" err="1">
                <a:latin typeface="MinionPro-It" panose="02040503050201090203" pitchFamily="18" charset="0"/>
              </a:rPr>
              <a:t>pituitary</a:t>
            </a:r>
            <a:r>
              <a:rPr lang="es-ES" b="1" i="1" dirty="0">
                <a:latin typeface="MinionPro-It" panose="02040503050201090203" pitchFamily="18" charset="0"/>
              </a:rPr>
              <a:t>-adrenal </a:t>
            </a:r>
            <a:r>
              <a:rPr lang="es-ES" b="1" dirty="0">
                <a:latin typeface="MinionPro-Regular" panose="02040503050201020203" pitchFamily="18" charset="0"/>
              </a:rPr>
              <a:t>(</a:t>
            </a:r>
            <a:r>
              <a:rPr lang="es-ES" b="1" i="1" dirty="0">
                <a:latin typeface="MinionPro-It" panose="02040503050201090203" pitchFamily="18" charset="0"/>
              </a:rPr>
              <a:t>HPA</a:t>
            </a:r>
            <a:r>
              <a:rPr lang="es-ES" b="1" dirty="0">
                <a:latin typeface="MinionPro-Regular" panose="02040503050201020203" pitchFamily="18" charset="0"/>
              </a:rPr>
              <a:t>) </a:t>
            </a:r>
            <a:r>
              <a:rPr lang="es-ES" b="1" i="1" dirty="0">
                <a:latin typeface="MinionPro-It" panose="02040503050201090203" pitchFamily="18" charset="0"/>
              </a:rPr>
              <a:t>axis</a:t>
            </a:r>
            <a:endParaRPr lang="es-ES" b="1" dirty="0"/>
          </a:p>
        </p:txBody>
      </p:sp>
      <p:sp>
        <p:nvSpPr>
          <p:cNvPr id="9" name="Rectángulo 8"/>
          <p:cNvSpPr/>
          <p:nvPr/>
        </p:nvSpPr>
        <p:spPr>
          <a:xfrm>
            <a:off x="48409" y="5561330"/>
            <a:ext cx="9176272" cy="1323439"/>
          </a:xfrm>
          <a:prstGeom prst="rect">
            <a:avLst/>
          </a:prstGeom>
        </p:spPr>
        <p:txBody>
          <a:bodyPr wrap="square">
            <a:spAutoFit/>
          </a:bodyPr>
          <a:lstStyle/>
          <a:p>
            <a:r>
              <a:rPr lang="en-US" sz="2000" dirty="0"/>
              <a:t>Elevated cortisol also tend to show,</a:t>
            </a:r>
          </a:p>
          <a:p>
            <a:r>
              <a:rPr lang="en-US" sz="2000" b="1" dirty="0"/>
              <a:t>	memory impairments </a:t>
            </a:r>
            <a:r>
              <a:rPr lang="en-US" sz="2000" dirty="0"/>
              <a:t>and </a:t>
            </a:r>
          </a:p>
          <a:p>
            <a:r>
              <a:rPr lang="en-US" sz="2000" dirty="0"/>
              <a:t>	problems with </a:t>
            </a:r>
            <a:r>
              <a:rPr lang="en-US" sz="2000" b="1" dirty="0"/>
              <a:t>abstract thinking</a:t>
            </a:r>
            <a:r>
              <a:rPr lang="en-US" sz="2000" dirty="0"/>
              <a:t> </a:t>
            </a:r>
          </a:p>
          <a:p>
            <a:r>
              <a:rPr lang="en-US" sz="2000" dirty="0"/>
              <a:t>	complex </a:t>
            </a:r>
            <a:r>
              <a:rPr lang="en-US" sz="2000" b="1" dirty="0"/>
              <a:t>problem solving</a:t>
            </a:r>
            <a:r>
              <a:rPr lang="en-US" sz="2000" dirty="0"/>
              <a:t>.</a:t>
            </a:r>
            <a:endParaRPr lang="es-ES" sz="2000" dirty="0"/>
          </a:p>
        </p:txBody>
      </p:sp>
      <p:sp>
        <p:nvSpPr>
          <p:cNvPr id="2" name="Flecha derecha 1"/>
          <p:cNvSpPr/>
          <p:nvPr/>
        </p:nvSpPr>
        <p:spPr>
          <a:xfrm rot="5400000">
            <a:off x="5029198" y="2675906"/>
            <a:ext cx="401799" cy="265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derecha 9"/>
          <p:cNvSpPr/>
          <p:nvPr/>
        </p:nvSpPr>
        <p:spPr>
          <a:xfrm rot="5400000">
            <a:off x="5029198" y="3504689"/>
            <a:ext cx="401799" cy="265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5180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86060"/>
            <a:ext cx="8810513" cy="6691257"/>
          </a:xfrm>
        </p:spPr>
        <p:txBody>
          <a:bodyPr/>
          <a:lstStyle/>
          <a:p>
            <a:pPr marL="0" indent="0">
              <a:buNone/>
            </a:pPr>
            <a:r>
              <a:rPr lang="es-ES" u="sng" dirty="0"/>
              <a:t>4. </a:t>
            </a:r>
            <a:r>
              <a:rPr lang="es-ES" u="sng" dirty="0" err="1"/>
              <a:t>Neurophysiological</a:t>
            </a:r>
            <a:r>
              <a:rPr lang="es-ES" u="sng" dirty="0"/>
              <a:t> and </a:t>
            </a:r>
            <a:r>
              <a:rPr lang="es-ES" u="sng" dirty="0" err="1"/>
              <a:t>neuroanatomical</a:t>
            </a:r>
            <a:r>
              <a:rPr lang="es-ES" u="sng" dirty="0"/>
              <a:t> </a:t>
            </a:r>
            <a:r>
              <a:rPr lang="es-ES" u="sng" dirty="0" err="1"/>
              <a:t>influences</a:t>
            </a:r>
            <a:endParaRPr lang="en-US" u="sng" dirty="0"/>
          </a:p>
        </p:txBody>
      </p:sp>
      <p:pic>
        <p:nvPicPr>
          <p:cNvPr id="4" name="Imagen 3"/>
          <p:cNvPicPr>
            <a:picLocks noChangeAspect="1"/>
          </p:cNvPicPr>
          <p:nvPr/>
        </p:nvPicPr>
        <p:blipFill>
          <a:blip r:embed="rId2"/>
          <a:stretch>
            <a:fillRect/>
          </a:stretch>
        </p:blipFill>
        <p:spPr>
          <a:xfrm>
            <a:off x="2533238" y="1698772"/>
            <a:ext cx="5598601" cy="3956500"/>
          </a:xfrm>
          <a:prstGeom prst="rect">
            <a:avLst/>
          </a:prstGeom>
        </p:spPr>
      </p:pic>
      <p:sp>
        <p:nvSpPr>
          <p:cNvPr id="5" name="Rectángulo 4"/>
          <p:cNvSpPr/>
          <p:nvPr/>
        </p:nvSpPr>
        <p:spPr>
          <a:xfrm>
            <a:off x="5008841" y="796435"/>
            <a:ext cx="4199329" cy="646331"/>
          </a:xfrm>
          <a:prstGeom prst="rect">
            <a:avLst/>
          </a:prstGeom>
        </p:spPr>
        <p:txBody>
          <a:bodyPr wrap="square">
            <a:spAutoFit/>
          </a:bodyPr>
          <a:lstStyle/>
          <a:p>
            <a:r>
              <a:rPr lang="es-ES" dirty="0" err="1">
                <a:solidFill>
                  <a:schemeClr val="accent1"/>
                </a:solidFill>
                <a:latin typeface="MinionPro-Regular" panose="02040503050201020203" pitchFamily="18" charset="0"/>
              </a:rPr>
              <a:t>Decreased</a:t>
            </a:r>
            <a:r>
              <a:rPr lang="es-ES" dirty="0">
                <a:solidFill>
                  <a:schemeClr val="accent1"/>
                </a:solidFill>
                <a:latin typeface="MinionPro-Regular" panose="02040503050201020203" pitchFamily="18" charset="0"/>
              </a:rPr>
              <a:t> </a:t>
            </a:r>
            <a:r>
              <a:rPr lang="es-ES" dirty="0" err="1">
                <a:solidFill>
                  <a:schemeClr val="accent1"/>
                </a:solidFill>
                <a:latin typeface="MinionPro-Regular" panose="02040503050201020203" pitchFamily="18" charset="0"/>
              </a:rPr>
              <a:t>activity</a:t>
            </a:r>
            <a:r>
              <a:rPr lang="es-ES" dirty="0">
                <a:solidFill>
                  <a:schemeClr val="accent1"/>
                </a:solidFill>
                <a:latin typeface="MinionPro-Regular" panose="02040503050201020203" pitchFamily="18" charset="0"/>
              </a:rPr>
              <a:t> in </a:t>
            </a:r>
            <a:r>
              <a:rPr lang="es-ES" dirty="0" err="1">
                <a:solidFill>
                  <a:schemeClr val="accent1"/>
                </a:solidFill>
                <a:latin typeface="MinionPro-Regular" panose="02040503050201020203" pitchFamily="18" charset="0"/>
              </a:rPr>
              <a:t>the</a:t>
            </a:r>
            <a:r>
              <a:rPr lang="es-ES" dirty="0">
                <a:solidFill>
                  <a:schemeClr val="accent1"/>
                </a:solidFill>
                <a:latin typeface="MinionPro-Regular" panose="02040503050201020203" pitchFamily="18" charset="0"/>
              </a:rPr>
              <a:t> </a:t>
            </a:r>
            <a:r>
              <a:rPr lang="es-ES" dirty="0" err="1">
                <a:solidFill>
                  <a:schemeClr val="accent1"/>
                </a:solidFill>
                <a:latin typeface="MinionPro-Regular" panose="02040503050201020203" pitchFamily="18" charset="0"/>
              </a:rPr>
              <a:t>left</a:t>
            </a:r>
            <a:r>
              <a:rPr lang="es-ES" dirty="0">
                <a:solidFill>
                  <a:schemeClr val="accent1"/>
                </a:solidFill>
                <a:latin typeface="MinionPro-Regular" panose="02040503050201020203" pitchFamily="18" charset="0"/>
              </a:rPr>
              <a:t> </a:t>
            </a:r>
            <a:r>
              <a:rPr lang="es-ES" i="1" dirty="0">
                <a:solidFill>
                  <a:schemeClr val="accent1"/>
                </a:solidFill>
                <a:latin typeface="MinionPro-Regular" panose="02040503050201020203" pitchFamily="18" charset="0"/>
              </a:rPr>
              <a:t>DLPFC </a:t>
            </a:r>
            <a:r>
              <a:rPr lang="es-ES" dirty="0">
                <a:latin typeface="MinionPro-Regular" panose="02040503050201020203" pitchFamily="18" charset="0"/>
              </a:rPr>
              <a:t>(EEG, </a:t>
            </a:r>
            <a:r>
              <a:rPr lang="es-ES" dirty="0" err="1">
                <a:latin typeface="MinionPro-Regular" panose="02040503050201020203" pitchFamily="18" charset="0"/>
              </a:rPr>
              <a:t>fMRI</a:t>
            </a:r>
            <a:r>
              <a:rPr lang="es-ES" dirty="0">
                <a:latin typeface="MinionPro-Regular" panose="02040503050201020203" pitchFamily="18" charset="0"/>
              </a:rPr>
              <a:t>, PET) </a:t>
            </a:r>
            <a:r>
              <a:rPr lang="es-ES" dirty="0" err="1">
                <a:solidFill>
                  <a:schemeClr val="accent1"/>
                </a:solidFill>
                <a:latin typeface="MinionPro-Regular" panose="02040503050201020203" pitchFamily="18" charset="0"/>
              </a:rPr>
              <a:t>is</a:t>
            </a:r>
            <a:r>
              <a:rPr lang="es-ES" dirty="0">
                <a:solidFill>
                  <a:schemeClr val="accent1"/>
                </a:solidFill>
                <a:latin typeface="MinionPro-Regular" panose="02040503050201020203" pitchFamily="18" charset="0"/>
              </a:rPr>
              <a:t> </a:t>
            </a:r>
            <a:r>
              <a:rPr lang="es-ES" dirty="0" err="1">
                <a:solidFill>
                  <a:schemeClr val="accent1"/>
                </a:solidFill>
                <a:latin typeface="MinionPro-Regular" panose="02040503050201020203" pitchFamily="18" charset="0"/>
              </a:rPr>
              <a:t>linked</a:t>
            </a:r>
            <a:r>
              <a:rPr lang="es-ES" dirty="0">
                <a:solidFill>
                  <a:schemeClr val="accent1"/>
                </a:solidFill>
                <a:latin typeface="MinionPro-Regular" panose="02040503050201020203" pitchFamily="18" charset="0"/>
              </a:rPr>
              <a:t> </a:t>
            </a:r>
            <a:r>
              <a:rPr lang="es-ES" dirty="0" err="1">
                <a:solidFill>
                  <a:schemeClr val="accent1"/>
                </a:solidFill>
                <a:latin typeface="MinionPro-Regular" panose="02040503050201020203" pitchFamily="18" charset="0"/>
              </a:rPr>
              <a:t>with</a:t>
            </a:r>
            <a:r>
              <a:rPr lang="es-ES" dirty="0">
                <a:solidFill>
                  <a:schemeClr val="accent1"/>
                </a:solidFill>
                <a:latin typeface="MinionPro-Regular" panose="02040503050201020203" pitchFamily="18" charset="0"/>
              </a:rPr>
              <a:t> </a:t>
            </a:r>
            <a:r>
              <a:rPr lang="es-ES" dirty="0" err="1">
                <a:solidFill>
                  <a:schemeClr val="accent1"/>
                </a:solidFill>
                <a:latin typeface="MinionPro-Regular" panose="02040503050201020203" pitchFamily="18" charset="0"/>
              </a:rPr>
              <a:t>depression</a:t>
            </a:r>
            <a:endParaRPr lang="es-ES" dirty="0">
              <a:solidFill>
                <a:schemeClr val="accent1"/>
              </a:solidFill>
            </a:endParaRPr>
          </a:p>
        </p:txBody>
      </p:sp>
      <p:sp>
        <p:nvSpPr>
          <p:cNvPr id="6" name="Rectángulo 5"/>
          <p:cNvSpPr/>
          <p:nvPr/>
        </p:nvSpPr>
        <p:spPr>
          <a:xfrm>
            <a:off x="0" y="782787"/>
            <a:ext cx="4572000" cy="923330"/>
          </a:xfrm>
          <a:prstGeom prst="rect">
            <a:avLst/>
          </a:prstGeom>
        </p:spPr>
        <p:txBody>
          <a:bodyPr>
            <a:spAutoFit/>
          </a:bodyPr>
          <a:lstStyle/>
          <a:p>
            <a:r>
              <a:rPr lang="en-US" i="1" dirty="0">
                <a:latin typeface="MinionPro-Regular" panose="02040503050201020203" pitchFamily="18" charset="0"/>
              </a:rPr>
              <a:t>OPFC</a:t>
            </a:r>
            <a:r>
              <a:rPr lang="en-US" dirty="0">
                <a:latin typeface="MinionPro-Regular" panose="02040503050201020203" pitchFamily="18" charset="0"/>
              </a:rPr>
              <a:t> is involved in </a:t>
            </a:r>
            <a:r>
              <a:rPr lang="en-US" u="sng" dirty="0">
                <a:latin typeface="MinionPro-Regular" panose="02040503050201020203" pitchFamily="18" charset="0"/>
              </a:rPr>
              <a:t>responsivity to reward </a:t>
            </a:r>
            <a:r>
              <a:rPr lang="en-US" dirty="0">
                <a:latin typeface="MinionPro-Regular" panose="02040503050201020203" pitchFamily="18" charset="0"/>
              </a:rPr>
              <a:t>Depressed people show decreased volume in OPFC relative to normal controls</a:t>
            </a:r>
            <a:endParaRPr lang="es-ES" dirty="0"/>
          </a:p>
        </p:txBody>
      </p:sp>
      <p:sp>
        <p:nvSpPr>
          <p:cNvPr id="7" name="Rectángulo 6"/>
          <p:cNvSpPr/>
          <p:nvPr/>
        </p:nvSpPr>
        <p:spPr>
          <a:xfrm>
            <a:off x="57635" y="5771371"/>
            <a:ext cx="4951206" cy="923330"/>
          </a:xfrm>
          <a:prstGeom prst="rect">
            <a:avLst/>
          </a:prstGeom>
        </p:spPr>
        <p:txBody>
          <a:bodyPr wrap="square">
            <a:spAutoFit/>
          </a:bodyPr>
          <a:lstStyle/>
          <a:p>
            <a:r>
              <a:rPr lang="en-US" i="1" dirty="0">
                <a:latin typeface="MinionPro-It" panose="02040503050201090203" pitchFamily="18" charset="0"/>
              </a:rPr>
              <a:t>Hippocampus</a:t>
            </a:r>
            <a:r>
              <a:rPr lang="en-US" dirty="0">
                <a:latin typeface="MinionPro-Regular" panose="02040503050201020203" pitchFamily="18" charset="0"/>
              </a:rPr>
              <a:t> (learning &amp; memory)</a:t>
            </a:r>
          </a:p>
          <a:p>
            <a:r>
              <a:rPr lang="en-US" dirty="0">
                <a:latin typeface="MinionPro-Regular" panose="02040503050201020203" pitchFamily="18" charset="0"/>
              </a:rPr>
              <a:t>Prolonged depression leads to decreased hippocampal volume.</a:t>
            </a:r>
            <a:endParaRPr lang="es-ES" dirty="0"/>
          </a:p>
        </p:txBody>
      </p:sp>
      <p:sp>
        <p:nvSpPr>
          <p:cNvPr id="8" name="Rectángulo 7"/>
          <p:cNvSpPr/>
          <p:nvPr/>
        </p:nvSpPr>
        <p:spPr>
          <a:xfrm>
            <a:off x="4566617" y="5677705"/>
            <a:ext cx="4572000" cy="1200329"/>
          </a:xfrm>
          <a:prstGeom prst="rect">
            <a:avLst/>
          </a:prstGeom>
        </p:spPr>
        <p:txBody>
          <a:bodyPr>
            <a:spAutoFit/>
          </a:bodyPr>
          <a:lstStyle/>
          <a:p>
            <a:pPr algn="r"/>
            <a:r>
              <a:rPr lang="en-US" i="1" dirty="0">
                <a:latin typeface="MinionPro-Regular" panose="02040503050201020203" pitchFamily="18" charset="0"/>
              </a:rPr>
              <a:t>Anterior Cingulate Cortex </a:t>
            </a:r>
            <a:r>
              <a:rPr lang="en-US" dirty="0">
                <a:latin typeface="MinionPro-Regular" panose="02040503050201020203" pitchFamily="18" charset="0"/>
              </a:rPr>
              <a:t>(</a:t>
            </a:r>
            <a:r>
              <a:rPr lang="en-US" u="sng" dirty="0">
                <a:latin typeface="MinionPro-Regular" panose="02040503050201020203" pitchFamily="18" charset="0"/>
              </a:rPr>
              <a:t>selective attention, self-regulation and adaptability</a:t>
            </a:r>
            <a:r>
              <a:rPr lang="en-US" dirty="0">
                <a:latin typeface="MinionPro-Regular" panose="02040503050201020203" pitchFamily="18" charset="0"/>
              </a:rPr>
              <a:t>) shows decreased volume and abnormally low levels of activation in patients with depression</a:t>
            </a:r>
            <a:endParaRPr lang="es-ES" dirty="0"/>
          </a:p>
        </p:txBody>
      </p:sp>
      <p:sp>
        <p:nvSpPr>
          <p:cNvPr id="9" name="Rectángulo 8"/>
          <p:cNvSpPr/>
          <p:nvPr/>
        </p:nvSpPr>
        <p:spPr>
          <a:xfrm>
            <a:off x="0" y="2399983"/>
            <a:ext cx="2544184" cy="1754326"/>
          </a:xfrm>
          <a:prstGeom prst="rect">
            <a:avLst/>
          </a:prstGeom>
        </p:spPr>
        <p:txBody>
          <a:bodyPr wrap="square">
            <a:spAutoFit/>
          </a:bodyPr>
          <a:lstStyle/>
          <a:p>
            <a:r>
              <a:rPr lang="en-US" dirty="0">
                <a:solidFill>
                  <a:schemeClr val="accent1"/>
                </a:solidFill>
              </a:rPr>
              <a:t>Amygdala (</a:t>
            </a:r>
            <a:r>
              <a:rPr lang="en-US" u="sng" dirty="0">
                <a:solidFill>
                  <a:schemeClr val="accent1"/>
                </a:solidFill>
              </a:rPr>
              <a:t>perception</a:t>
            </a:r>
          </a:p>
          <a:p>
            <a:r>
              <a:rPr lang="en-US" u="sng" dirty="0">
                <a:solidFill>
                  <a:schemeClr val="accent1"/>
                </a:solidFill>
              </a:rPr>
              <a:t>of threat and in directing attention</a:t>
            </a:r>
            <a:r>
              <a:rPr lang="en-US" dirty="0">
                <a:solidFill>
                  <a:schemeClr val="accent1"/>
                </a:solidFill>
              </a:rPr>
              <a:t>) tends to show </a:t>
            </a:r>
            <a:r>
              <a:rPr lang="en-US" b="1" dirty="0">
                <a:solidFill>
                  <a:schemeClr val="accent1"/>
                </a:solidFill>
              </a:rPr>
              <a:t>increased activation</a:t>
            </a:r>
            <a:r>
              <a:rPr lang="en-US" dirty="0">
                <a:solidFill>
                  <a:schemeClr val="accent1"/>
                </a:solidFill>
              </a:rPr>
              <a:t> in individuals with depression</a:t>
            </a:r>
            <a:endParaRPr lang="es-ES" dirty="0">
              <a:solidFill>
                <a:schemeClr val="accent1"/>
              </a:solidFill>
            </a:endParaRPr>
          </a:p>
        </p:txBody>
      </p:sp>
    </p:spTree>
    <p:extLst>
      <p:ext uri="{BB962C8B-B14F-4D97-AF65-F5344CB8AC3E}">
        <p14:creationId xmlns:p14="http://schemas.microsoft.com/office/powerpoint/2010/main" val="138808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886700" cy="1325563"/>
          </a:xfrm>
        </p:spPr>
        <p:txBody>
          <a:bodyPr/>
          <a:lstStyle/>
          <a:p>
            <a:r>
              <a:rPr lang="en-US" dirty="0"/>
              <a:t>The two key mood disorders</a:t>
            </a:r>
          </a:p>
        </p:txBody>
      </p:sp>
      <p:sp>
        <p:nvSpPr>
          <p:cNvPr id="3" name="Content Placeholder 2"/>
          <p:cNvSpPr>
            <a:spLocks noGrp="1"/>
          </p:cNvSpPr>
          <p:nvPr>
            <p:ph idx="1"/>
          </p:nvPr>
        </p:nvSpPr>
        <p:spPr>
          <a:xfrm>
            <a:off x="228600" y="1082200"/>
            <a:ext cx="8915400" cy="5775800"/>
          </a:xfrm>
        </p:spPr>
        <p:txBody>
          <a:bodyPr>
            <a:normAutofit/>
          </a:bodyPr>
          <a:lstStyle/>
          <a:p>
            <a:r>
              <a:rPr lang="en-US" sz="2400" dirty="0">
                <a:solidFill>
                  <a:srgbClr val="FF0000"/>
                </a:solidFill>
              </a:rPr>
              <a:t>Mania</a:t>
            </a:r>
            <a:r>
              <a:rPr lang="en-US" sz="2400" dirty="0"/>
              <a:t>: characterized by intense and unrealistic feelings of </a:t>
            </a:r>
            <a:r>
              <a:rPr lang="en-US" sz="2400" b="1" dirty="0"/>
              <a:t>excitement</a:t>
            </a:r>
            <a:r>
              <a:rPr lang="en-US" sz="2400" dirty="0"/>
              <a:t> and </a:t>
            </a:r>
            <a:r>
              <a:rPr lang="en-US" sz="2400" b="1" dirty="0"/>
              <a:t>euphoria</a:t>
            </a:r>
          </a:p>
          <a:p>
            <a:r>
              <a:rPr lang="en-US" sz="2400" dirty="0">
                <a:solidFill>
                  <a:srgbClr val="FF0000"/>
                </a:solidFill>
              </a:rPr>
              <a:t>Depression</a:t>
            </a:r>
            <a:r>
              <a:rPr lang="en-US" sz="2400" dirty="0"/>
              <a:t>: </a:t>
            </a:r>
            <a:r>
              <a:rPr lang="en-US" sz="2400" b="1" dirty="0"/>
              <a:t>usually</a:t>
            </a:r>
            <a:r>
              <a:rPr lang="en-US" sz="2400" dirty="0"/>
              <a:t>, feelings of extraordinary </a:t>
            </a:r>
            <a:r>
              <a:rPr lang="en-US" sz="2400" b="1" dirty="0"/>
              <a:t>sadness &amp; dejection</a:t>
            </a:r>
          </a:p>
          <a:p>
            <a:pPr marL="0" indent="0">
              <a:buNone/>
            </a:pPr>
            <a:r>
              <a:rPr lang="en-US" sz="2400" dirty="0"/>
              <a:t>Types of Mood Disorders:</a:t>
            </a:r>
          </a:p>
          <a:p>
            <a:pPr>
              <a:buFontTx/>
              <a:buChar char="-"/>
            </a:pPr>
            <a:r>
              <a:rPr lang="en-US" sz="2400" dirty="0"/>
              <a:t>Unipolar depressive disorder: only depressive episodes</a:t>
            </a:r>
          </a:p>
          <a:p>
            <a:pPr>
              <a:buFontTx/>
              <a:buChar char="-"/>
            </a:pPr>
            <a:r>
              <a:rPr lang="en-US" sz="2400" dirty="0"/>
              <a:t>Bipolar disorder: the person experiences both manic and depressive episodes</a:t>
            </a:r>
          </a:p>
          <a:p>
            <a:pPr marL="0" indent="0">
              <a:buNone/>
            </a:pPr>
            <a:r>
              <a:rPr lang="en-US" sz="2400" dirty="0"/>
              <a:t>Differentiate among the mood disorders in terms of,</a:t>
            </a:r>
          </a:p>
          <a:p>
            <a:pPr marL="0" indent="0">
              <a:buNone/>
            </a:pPr>
            <a:r>
              <a:rPr lang="en-US" sz="2400" dirty="0"/>
              <a:t> (1) severity —the </a:t>
            </a:r>
            <a:r>
              <a:rPr lang="en-US" sz="2400" b="1" dirty="0"/>
              <a:t>number of dysfunctions </a:t>
            </a:r>
            <a:r>
              <a:rPr lang="en-US" sz="2400" dirty="0"/>
              <a:t>experienced and the relative </a:t>
            </a:r>
            <a:r>
              <a:rPr lang="en-US" sz="2400" b="1" dirty="0"/>
              <a:t>degree</a:t>
            </a:r>
            <a:r>
              <a:rPr lang="en-US" sz="2400" dirty="0"/>
              <a:t> of impairment evidenced in those areas; </a:t>
            </a:r>
          </a:p>
          <a:p>
            <a:pPr marL="0" indent="0">
              <a:buNone/>
            </a:pPr>
            <a:r>
              <a:rPr lang="en-US" sz="2400" dirty="0"/>
              <a:t>(2) duration —</a:t>
            </a:r>
            <a:r>
              <a:rPr lang="en-US" sz="2400" u="sng" dirty="0"/>
              <a:t>acute</a:t>
            </a:r>
            <a:r>
              <a:rPr lang="en-US" sz="2400" dirty="0"/>
              <a:t>, </a:t>
            </a:r>
            <a:r>
              <a:rPr lang="en-US" sz="2400" u="sng" dirty="0"/>
              <a:t>chronic</a:t>
            </a:r>
            <a:r>
              <a:rPr lang="en-US" sz="2400" dirty="0"/>
              <a:t>, or </a:t>
            </a:r>
            <a:r>
              <a:rPr lang="en-US" sz="2400" u="sng" dirty="0"/>
              <a:t>intermittent</a:t>
            </a:r>
            <a:r>
              <a:rPr lang="en-US" sz="2400" dirty="0"/>
              <a:t> (with periods of relatively normal functioning between the episodes of disorder).</a:t>
            </a:r>
          </a:p>
          <a:p>
            <a:pPr>
              <a:buFontTx/>
              <a:buChar char="-"/>
            </a:pPr>
            <a:endParaRPr lang="en-US" sz="2400" dirty="0"/>
          </a:p>
        </p:txBody>
      </p:sp>
      <p:sp>
        <p:nvSpPr>
          <p:cNvPr id="4" name="Rectangle 3"/>
          <p:cNvSpPr/>
          <p:nvPr/>
        </p:nvSpPr>
        <p:spPr>
          <a:xfrm>
            <a:off x="857250" y="3073203"/>
            <a:ext cx="4572000" cy="369332"/>
          </a:xfrm>
          <a:prstGeom prst="rect">
            <a:avLst/>
          </a:prstGeom>
        </p:spPr>
        <p:txBody>
          <a:bodyPr>
            <a:spAutoFit/>
          </a:bodyPr>
          <a:lstStyle/>
          <a:p>
            <a:r>
              <a:rPr lang="en-US" dirty="0">
                <a:effectLst/>
                <a:latin typeface="Helvetica" charset="0"/>
              </a:rPr>
              <a:t> </a:t>
            </a:r>
          </a:p>
        </p:txBody>
      </p:sp>
    </p:spTree>
    <p:extLst>
      <p:ext uri="{BB962C8B-B14F-4D97-AF65-F5344CB8AC3E}">
        <p14:creationId xmlns:p14="http://schemas.microsoft.com/office/powerpoint/2010/main" val="2083775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5911" y="172122"/>
            <a:ext cx="8918089" cy="6443831"/>
          </a:xfrm>
        </p:spPr>
        <p:txBody>
          <a:bodyPr>
            <a:normAutofit/>
          </a:bodyPr>
          <a:lstStyle/>
          <a:p>
            <a:pPr marL="0" indent="0">
              <a:buNone/>
            </a:pPr>
            <a:r>
              <a:rPr lang="en-US" sz="2400" b="1" dirty="0"/>
              <a:t>Psychological Causal Factors</a:t>
            </a:r>
          </a:p>
          <a:p>
            <a:pPr marL="457200" indent="-457200">
              <a:buAutoNum type="arabicPeriod"/>
            </a:pPr>
            <a:r>
              <a:rPr lang="en-US" sz="2400" dirty="0"/>
              <a:t>Stressful life events</a:t>
            </a:r>
          </a:p>
          <a:p>
            <a:pPr marL="0" indent="0">
              <a:buNone/>
            </a:pPr>
            <a:r>
              <a:rPr lang="en-US" sz="2400" dirty="0">
                <a:solidFill>
                  <a:srgbClr val="00B050"/>
                </a:solidFill>
              </a:rPr>
              <a:t>E.g. Loss of a loved one, serious threats to important close relationships or to one’s occupation, or severe economic or serious health problems.</a:t>
            </a:r>
            <a:endParaRPr lang="en-US" sz="2400" dirty="0"/>
          </a:p>
          <a:p>
            <a:pPr marL="0" indent="0">
              <a:buNone/>
            </a:pPr>
            <a:r>
              <a:rPr lang="en-US" sz="2400" dirty="0"/>
              <a:t>Types of stressful life events:</a:t>
            </a:r>
          </a:p>
          <a:p>
            <a:pPr marL="0" indent="0">
              <a:buNone/>
            </a:pPr>
            <a:r>
              <a:rPr lang="en-US" sz="2400" dirty="0"/>
              <a:t>- </a:t>
            </a:r>
            <a:r>
              <a:rPr lang="en-US" sz="2400" b="1" dirty="0"/>
              <a:t>Independent life events</a:t>
            </a:r>
            <a:r>
              <a:rPr lang="en-US" sz="2400" dirty="0"/>
              <a:t>: independent of the person’s behavior and</a:t>
            </a:r>
          </a:p>
          <a:p>
            <a:pPr marL="0" indent="0">
              <a:buNone/>
            </a:pPr>
            <a:r>
              <a:rPr lang="es-ES" sz="2400" dirty="0" err="1"/>
              <a:t>Personality</a:t>
            </a:r>
            <a:r>
              <a:rPr lang="es-ES" sz="2400" dirty="0"/>
              <a:t> (</a:t>
            </a:r>
            <a:r>
              <a:rPr lang="es-ES" sz="2400" dirty="0" err="1">
                <a:solidFill>
                  <a:srgbClr val="00B050"/>
                </a:solidFill>
              </a:rPr>
              <a:t>E.g</a:t>
            </a:r>
            <a:r>
              <a:rPr lang="es-ES" sz="2400" dirty="0">
                <a:solidFill>
                  <a:srgbClr val="00B050"/>
                </a:solidFill>
              </a:rPr>
              <a:t>. </a:t>
            </a:r>
            <a:r>
              <a:rPr lang="en-US" sz="2400" dirty="0">
                <a:solidFill>
                  <a:srgbClr val="00B050"/>
                </a:solidFill>
              </a:rPr>
              <a:t>having one’s house hit by a </a:t>
            </a:r>
            <a:r>
              <a:rPr lang="es-ES" sz="2400" dirty="0">
                <a:solidFill>
                  <a:srgbClr val="00B050"/>
                </a:solidFill>
              </a:rPr>
              <a:t>huracane</a:t>
            </a:r>
            <a:r>
              <a:rPr lang="es-ES" sz="2400" dirty="0"/>
              <a:t>)</a:t>
            </a:r>
            <a:endParaRPr lang="en-US" sz="2400" dirty="0"/>
          </a:p>
          <a:p>
            <a:pPr marL="0" indent="0">
              <a:buNone/>
            </a:pPr>
            <a:r>
              <a:rPr lang="en-US" sz="2400" dirty="0"/>
              <a:t>- </a:t>
            </a:r>
            <a:r>
              <a:rPr lang="en-US" sz="2400" b="1" dirty="0"/>
              <a:t>Dependent life events</a:t>
            </a:r>
            <a:r>
              <a:rPr lang="en-US" sz="2400" dirty="0"/>
              <a:t>: events that may have been at least partly generated by the depressed person’s behavior or personality ( (</a:t>
            </a:r>
            <a:r>
              <a:rPr lang="en-US" sz="2400" dirty="0">
                <a:solidFill>
                  <a:srgbClr val="00B050"/>
                </a:solidFill>
              </a:rPr>
              <a:t>E.g. being unable to resolve conflicts with a spouse due to poor interpersonal problem solving</a:t>
            </a:r>
            <a:r>
              <a:rPr lang="en-US" sz="2400" dirty="0"/>
              <a:t>).</a:t>
            </a:r>
            <a:r>
              <a:rPr lang="en-US" sz="2400" dirty="0">
                <a:latin typeface="MinionPro-Regular" panose="02040503050201020203" pitchFamily="18" charset="0"/>
              </a:rPr>
              <a:t> </a:t>
            </a:r>
          </a:p>
          <a:p>
            <a:pPr marL="0" indent="0">
              <a:buNone/>
            </a:pPr>
            <a:endParaRPr lang="en-US" sz="2400" dirty="0">
              <a:solidFill>
                <a:srgbClr val="FF0000"/>
              </a:solidFill>
              <a:latin typeface="MinionPro-Regular" panose="02040503050201020203" pitchFamily="18" charset="0"/>
            </a:endParaRPr>
          </a:p>
          <a:p>
            <a:pPr marL="0" indent="0" algn="ctr">
              <a:buNone/>
            </a:pPr>
            <a:r>
              <a:rPr lang="en-US" sz="2400" dirty="0">
                <a:solidFill>
                  <a:srgbClr val="FF0000"/>
                </a:solidFill>
                <a:latin typeface="MinionPro-Regular" panose="02040503050201020203" pitchFamily="18" charset="0"/>
              </a:rPr>
              <a:t>Dependent </a:t>
            </a:r>
            <a:r>
              <a:rPr lang="en-US" sz="2400" dirty="0">
                <a:latin typeface="MinionPro-Regular" panose="02040503050201020203" pitchFamily="18" charset="0"/>
              </a:rPr>
              <a:t>life events </a:t>
            </a:r>
            <a:r>
              <a:rPr lang="en-US" sz="2400" dirty="0">
                <a:solidFill>
                  <a:srgbClr val="FF0000"/>
                </a:solidFill>
                <a:latin typeface="MinionPro-Regular" panose="02040503050201020203" pitchFamily="18" charset="0"/>
              </a:rPr>
              <a:t>play a stronger role in the onset of                     major depression</a:t>
            </a:r>
            <a:r>
              <a:rPr lang="en-US" sz="2400" dirty="0">
                <a:latin typeface="MinionPro-Regular" panose="02040503050201020203" pitchFamily="18" charset="0"/>
              </a:rPr>
              <a:t> than do independent life events</a:t>
            </a:r>
            <a:endParaRPr lang="es-ES" sz="2400" dirty="0"/>
          </a:p>
        </p:txBody>
      </p:sp>
    </p:spTree>
    <p:extLst>
      <p:ext uri="{BB962C8B-B14F-4D97-AF65-F5344CB8AC3E}">
        <p14:creationId xmlns:p14="http://schemas.microsoft.com/office/powerpoint/2010/main" val="1999529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16" y="93368"/>
            <a:ext cx="9122484" cy="6764632"/>
          </a:xfrm>
        </p:spPr>
        <p:txBody>
          <a:bodyPr>
            <a:normAutofit lnSpcReduction="10000"/>
          </a:bodyPr>
          <a:lstStyle/>
          <a:p>
            <a:pPr marL="0" indent="0">
              <a:buNone/>
            </a:pPr>
            <a:r>
              <a:rPr lang="en-US" dirty="0">
                <a:solidFill>
                  <a:schemeClr val="accent1">
                    <a:lumMod val="75000"/>
                  </a:schemeClr>
                </a:solidFill>
              </a:rPr>
              <a:t>        Different types of vulnerabilities for unipolar </a:t>
            </a:r>
            <a:r>
              <a:rPr lang="es-ES" dirty="0" err="1">
                <a:solidFill>
                  <a:schemeClr val="accent1">
                    <a:lumMod val="75000"/>
                  </a:schemeClr>
                </a:solidFill>
              </a:rPr>
              <a:t>depression</a:t>
            </a:r>
            <a:endParaRPr lang="es-ES" dirty="0">
              <a:solidFill>
                <a:schemeClr val="accent1">
                  <a:lumMod val="75000"/>
                </a:schemeClr>
              </a:solidFill>
            </a:endParaRPr>
          </a:p>
          <a:p>
            <a:pPr marL="0" indent="0">
              <a:buNone/>
            </a:pPr>
            <a:endParaRPr lang="es-ES" sz="1000" dirty="0">
              <a:solidFill>
                <a:schemeClr val="accent1">
                  <a:lumMod val="75000"/>
                </a:schemeClr>
              </a:solidFill>
            </a:endParaRPr>
          </a:p>
          <a:p>
            <a:pPr marL="0" indent="0">
              <a:buNone/>
            </a:pPr>
            <a:r>
              <a:rPr lang="es-ES" sz="2200" u="sng" dirty="0" err="1"/>
              <a:t>Personality</a:t>
            </a:r>
            <a:r>
              <a:rPr lang="es-ES" sz="2200" u="sng" dirty="0"/>
              <a:t> </a:t>
            </a:r>
            <a:r>
              <a:rPr lang="es-ES" sz="2200" u="sng" dirty="0" err="1"/>
              <a:t>Diatheses</a:t>
            </a:r>
            <a:endParaRPr lang="es-ES" sz="2200" u="sng" dirty="0"/>
          </a:p>
          <a:p>
            <a:r>
              <a:rPr lang="en-US" sz="2200" dirty="0"/>
              <a:t>Neuroticism is the primary personality variable for depression </a:t>
            </a:r>
            <a:r>
              <a:rPr lang="es-ES" sz="2200" dirty="0"/>
              <a:t>&amp; </a:t>
            </a:r>
            <a:r>
              <a:rPr lang="es-ES" sz="2200" dirty="0" err="1"/>
              <a:t>anxiety</a:t>
            </a:r>
            <a:r>
              <a:rPr lang="es-ES" sz="2200" dirty="0"/>
              <a:t> </a:t>
            </a:r>
            <a:r>
              <a:rPr lang="es-ES" sz="2200" dirty="0" err="1"/>
              <a:t>disorders</a:t>
            </a:r>
            <a:endParaRPr lang="es-ES" sz="2200" dirty="0"/>
          </a:p>
          <a:p>
            <a:pPr marL="0" indent="0">
              <a:buNone/>
            </a:pPr>
            <a:r>
              <a:rPr lang="en-US" sz="2200" i="1" dirty="0">
                <a:solidFill>
                  <a:srgbClr val="FF0000"/>
                </a:solidFill>
              </a:rPr>
              <a:t>Neuroticism</a:t>
            </a:r>
            <a:r>
              <a:rPr lang="en-US" sz="2200" dirty="0">
                <a:solidFill>
                  <a:srgbClr val="FF0000"/>
                </a:solidFill>
              </a:rPr>
              <a:t>/</a:t>
            </a:r>
            <a:r>
              <a:rPr lang="en-US" sz="2200" i="1" dirty="0">
                <a:solidFill>
                  <a:srgbClr val="FF0000"/>
                </a:solidFill>
              </a:rPr>
              <a:t>negative affectivity</a:t>
            </a:r>
            <a:r>
              <a:rPr lang="en-US" sz="2200" i="1" dirty="0"/>
              <a:t>:</a:t>
            </a:r>
            <a:r>
              <a:rPr lang="en-US" sz="2200" i="1" dirty="0">
                <a:solidFill>
                  <a:srgbClr val="FF0000"/>
                </a:solidFill>
              </a:rPr>
              <a:t> </a:t>
            </a:r>
            <a:r>
              <a:rPr lang="en-US" sz="2200" i="1" dirty="0"/>
              <a:t>refers to a </a:t>
            </a:r>
            <a:r>
              <a:rPr lang="en-US" sz="2200" b="1" i="1" dirty="0"/>
              <a:t>stable and heritable </a:t>
            </a:r>
            <a:r>
              <a:rPr lang="en-US" sz="2200" i="1" dirty="0"/>
              <a:t>personality trait that involves a temperamental </a:t>
            </a:r>
            <a:r>
              <a:rPr lang="en-US" sz="2200" b="1" i="1" dirty="0"/>
              <a:t>sensitivity to negative stimuli</a:t>
            </a:r>
            <a:r>
              <a:rPr lang="en-US" sz="2200" i="1" dirty="0"/>
              <a:t>.</a:t>
            </a:r>
            <a:endParaRPr lang="es-ES" sz="2200" i="1" dirty="0"/>
          </a:p>
          <a:p>
            <a:endParaRPr lang="es-ES" sz="2200" i="1" dirty="0"/>
          </a:p>
          <a:p>
            <a:pPr marL="0" indent="0">
              <a:buNone/>
            </a:pPr>
            <a:r>
              <a:rPr lang="es-ES" sz="2200" dirty="0" err="1"/>
              <a:t>Predicts</a:t>
            </a:r>
            <a:r>
              <a:rPr lang="es-ES" sz="2200" dirty="0"/>
              <a:t> </a:t>
            </a:r>
            <a:r>
              <a:rPr lang="es-ES" sz="2200" dirty="0" err="1"/>
              <a:t>the</a:t>
            </a:r>
            <a:r>
              <a:rPr lang="es-ES" sz="2200" dirty="0"/>
              <a:t> </a:t>
            </a:r>
            <a:r>
              <a:rPr lang="es-ES" sz="2200" dirty="0" err="1"/>
              <a:t>ocurrence</a:t>
            </a:r>
            <a:r>
              <a:rPr lang="es-ES" sz="2200" dirty="0"/>
              <a:t> of </a:t>
            </a:r>
            <a:r>
              <a:rPr lang="es-ES" sz="2200" dirty="0" err="1"/>
              <a:t>stressful</a:t>
            </a:r>
            <a:r>
              <a:rPr lang="es-ES" sz="2200" dirty="0"/>
              <a:t> </a:t>
            </a:r>
            <a:r>
              <a:rPr lang="es-ES" sz="2200" dirty="0" err="1"/>
              <a:t>life</a:t>
            </a:r>
            <a:r>
              <a:rPr lang="es-ES" sz="2200" dirty="0"/>
              <a:t> </a:t>
            </a:r>
            <a:r>
              <a:rPr lang="es-ES" sz="2200" dirty="0" err="1"/>
              <a:t>events</a:t>
            </a:r>
            <a:endParaRPr lang="es-ES" sz="2200" dirty="0"/>
          </a:p>
          <a:p>
            <a:pPr marL="0" indent="0">
              <a:buNone/>
            </a:pPr>
            <a:endParaRPr lang="es-ES" sz="2200" dirty="0"/>
          </a:p>
          <a:p>
            <a:pPr marL="0" indent="0">
              <a:buNone/>
            </a:pPr>
            <a:r>
              <a:rPr lang="es-ES" sz="2200" dirty="0" err="1"/>
              <a:t>Worse</a:t>
            </a:r>
            <a:r>
              <a:rPr lang="es-ES" sz="2200" dirty="0"/>
              <a:t> prognosis </a:t>
            </a:r>
            <a:r>
              <a:rPr lang="es-ES" sz="2200" dirty="0" err="1"/>
              <a:t>for</a:t>
            </a:r>
            <a:r>
              <a:rPr lang="es-ES" sz="2200" dirty="0"/>
              <a:t> complete </a:t>
            </a:r>
            <a:r>
              <a:rPr lang="es-ES" sz="2200" dirty="0" err="1"/>
              <a:t>recovery</a:t>
            </a:r>
            <a:r>
              <a:rPr lang="es-ES" sz="2200" dirty="0"/>
              <a:t> </a:t>
            </a:r>
            <a:r>
              <a:rPr lang="es-ES" sz="2200" dirty="0" err="1"/>
              <a:t>from</a:t>
            </a:r>
            <a:r>
              <a:rPr lang="es-ES" sz="2200" dirty="0"/>
              <a:t> </a:t>
            </a:r>
            <a:r>
              <a:rPr lang="es-ES" sz="2200" dirty="0" err="1"/>
              <a:t>depression</a:t>
            </a:r>
            <a:endParaRPr lang="es-ES" sz="2200" dirty="0"/>
          </a:p>
          <a:p>
            <a:pPr marL="0" indent="0">
              <a:buNone/>
            </a:pPr>
            <a:endParaRPr lang="en-US" sz="1000" dirty="0"/>
          </a:p>
          <a:p>
            <a:pPr marL="0" indent="0">
              <a:buNone/>
            </a:pPr>
            <a:r>
              <a:rPr lang="en-US" sz="2200" dirty="0"/>
              <a:t>NOTE: High levels of </a:t>
            </a:r>
            <a:r>
              <a:rPr lang="en-US" sz="2200" b="1" i="1" dirty="0"/>
              <a:t>introversion</a:t>
            </a:r>
            <a:r>
              <a:rPr lang="en-US" sz="2200" dirty="0"/>
              <a:t> (</a:t>
            </a:r>
            <a:r>
              <a:rPr lang="en-US" sz="2200" i="1" dirty="0"/>
              <a:t>or low positive affectivity</a:t>
            </a:r>
            <a:r>
              <a:rPr lang="en-US" sz="2200" dirty="0"/>
              <a:t>) may also serve as vulnerability factors for depression.</a:t>
            </a:r>
            <a:endParaRPr lang="es-ES" sz="2200" dirty="0"/>
          </a:p>
          <a:p>
            <a:pPr marL="0" indent="0">
              <a:buNone/>
            </a:pPr>
            <a:endParaRPr lang="es-ES" sz="800" dirty="0"/>
          </a:p>
          <a:p>
            <a:pPr marL="0" indent="0">
              <a:buNone/>
            </a:pPr>
            <a:r>
              <a:rPr lang="es-ES" sz="2200" u="sng" dirty="0" err="1"/>
              <a:t>Cognitive</a:t>
            </a:r>
            <a:r>
              <a:rPr lang="es-ES" sz="2200" u="sng" dirty="0"/>
              <a:t> </a:t>
            </a:r>
            <a:r>
              <a:rPr lang="es-ES" sz="2200" u="sng" dirty="0" err="1"/>
              <a:t>Diatheses</a:t>
            </a:r>
            <a:endParaRPr lang="es-ES" sz="2200" dirty="0"/>
          </a:p>
          <a:p>
            <a:pPr marL="0" indent="0">
              <a:buNone/>
            </a:pPr>
            <a:r>
              <a:rPr lang="es-ES" sz="2200" dirty="0" err="1"/>
              <a:t>Regards</a:t>
            </a:r>
            <a:r>
              <a:rPr lang="es-ES" sz="2200" dirty="0"/>
              <a:t> “</a:t>
            </a:r>
            <a:r>
              <a:rPr lang="es-ES" sz="2200" dirty="0" err="1"/>
              <a:t>negative</a:t>
            </a:r>
            <a:r>
              <a:rPr lang="es-ES" sz="2200" dirty="0"/>
              <a:t> </a:t>
            </a:r>
            <a:r>
              <a:rPr lang="es-ES" sz="2200" dirty="0" err="1"/>
              <a:t>patterns</a:t>
            </a:r>
            <a:r>
              <a:rPr lang="es-ES" sz="2200" dirty="0"/>
              <a:t> of </a:t>
            </a:r>
            <a:r>
              <a:rPr lang="es-ES" sz="2200" dirty="0" err="1"/>
              <a:t>thinking</a:t>
            </a:r>
            <a:r>
              <a:rPr lang="es-ES" sz="2200" dirty="0"/>
              <a:t>”: </a:t>
            </a:r>
            <a:r>
              <a:rPr lang="en-US" sz="2200" dirty="0"/>
              <a:t>people who attribute negative events to internal, stable, and global causes may be more prone to becoming depressed</a:t>
            </a:r>
            <a:endParaRPr lang="es-ES" sz="2200" dirty="0"/>
          </a:p>
        </p:txBody>
      </p:sp>
      <p:sp>
        <p:nvSpPr>
          <p:cNvPr id="4" name="Rectángulo 3"/>
          <p:cNvSpPr/>
          <p:nvPr/>
        </p:nvSpPr>
        <p:spPr>
          <a:xfrm>
            <a:off x="215153" y="1578804"/>
            <a:ext cx="184731" cy="923330"/>
          </a:xfrm>
          <a:prstGeom prst="rect">
            <a:avLst/>
          </a:prstGeom>
        </p:spPr>
        <p:txBody>
          <a:bodyPr wrap="none">
            <a:spAutoFit/>
          </a:bodyPr>
          <a:lstStyle/>
          <a:p>
            <a:endParaRPr lang="es-ES" dirty="0"/>
          </a:p>
          <a:p>
            <a:endParaRPr lang="es-ES" dirty="0"/>
          </a:p>
          <a:p>
            <a:endParaRPr lang="es-ES" dirty="0"/>
          </a:p>
        </p:txBody>
      </p:sp>
      <p:sp>
        <p:nvSpPr>
          <p:cNvPr id="5" name="Flecha abajo 4"/>
          <p:cNvSpPr/>
          <p:nvPr/>
        </p:nvSpPr>
        <p:spPr>
          <a:xfrm>
            <a:off x="215153" y="2502134"/>
            <a:ext cx="559398" cy="348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215153" y="3280744"/>
            <a:ext cx="559398" cy="389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97055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0" y="298610"/>
            <a:ext cx="7886700" cy="635335"/>
          </a:xfrm>
        </p:spPr>
        <p:txBody>
          <a:bodyPr>
            <a:normAutofit fontScale="90000"/>
          </a:bodyPr>
          <a:lstStyle/>
          <a:p>
            <a:r>
              <a:rPr lang="es-ES" sz="3000" dirty="0" err="1">
                <a:latin typeface="+mn-lt"/>
              </a:rPr>
              <a:t>Beck’s</a:t>
            </a:r>
            <a:r>
              <a:rPr lang="es-ES" sz="3000" dirty="0">
                <a:latin typeface="+mn-lt"/>
              </a:rPr>
              <a:t> </a:t>
            </a:r>
            <a:r>
              <a:rPr lang="es-ES" sz="3000" dirty="0" err="1">
                <a:latin typeface="+mn-lt"/>
              </a:rPr>
              <a:t>cognitive</a:t>
            </a:r>
            <a:r>
              <a:rPr lang="es-ES" sz="3000" dirty="0">
                <a:latin typeface="+mn-lt"/>
              </a:rPr>
              <a:t> </a:t>
            </a:r>
            <a:r>
              <a:rPr lang="es-ES" sz="3000" dirty="0" err="1">
                <a:latin typeface="+mn-lt"/>
              </a:rPr>
              <a:t>theory</a:t>
            </a:r>
            <a:r>
              <a:rPr lang="es-ES" sz="3000" dirty="0">
                <a:latin typeface="+mn-lt"/>
              </a:rPr>
              <a:t> </a:t>
            </a:r>
            <a:br>
              <a:rPr lang="es-ES" sz="3000" dirty="0">
                <a:latin typeface="+mn-lt"/>
              </a:rPr>
            </a:br>
            <a:r>
              <a:rPr lang="es-ES" sz="3000" dirty="0">
                <a:latin typeface="+mn-lt"/>
              </a:rPr>
              <a:t>(</a:t>
            </a:r>
            <a:r>
              <a:rPr lang="es-ES" sz="3200" dirty="0">
                <a:latin typeface="MinionPro-Regular" panose="02040503050201020203" pitchFamily="18" charset="0"/>
              </a:rPr>
              <a:t>a </a:t>
            </a:r>
            <a:r>
              <a:rPr lang="es-ES" sz="3200" dirty="0" err="1">
                <a:latin typeface="MinionPro-Regular" panose="02040503050201020203" pitchFamily="18" charset="0"/>
              </a:rPr>
              <a:t>diathesis</a:t>
            </a:r>
            <a:r>
              <a:rPr lang="es-ES" sz="3200" dirty="0">
                <a:latin typeface="MinionPro-Regular" panose="02040503050201020203" pitchFamily="18" charset="0"/>
              </a:rPr>
              <a:t>-stress </a:t>
            </a:r>
            <a:r>
              <a:rPr lang="es-ES" sz="3200" dirty="0" err="1">
                <a:latin typeface="MinionPro-Regular" panose="02040503050201020203" pitchFamily="18" charset="0"/>
              </a:rPr>
              <a:t>theory</a:t>
            </a:r>
            <a:r>
              <a:rPr lang="es-ES" sz="3200" dirty="0">
                <a:latin typeface="MinionPro-Regular" panose="02040503050201020203" pitchFamily="18" charset="0"/>
              </a:rPr>
              <a:t>)</a:t>
            </a:r>
            <a:br>
              <a:rPr lang="es-ES" sz="3200" dirty="0"/>
            </a:br>
            <a:endParaRPr lang="es-ES" sz="3000" dirty="0">
              <a:latin typeface="+mn-lt"/>
            </a:endParaRPr>
          </a:p>
        </p:txBody>
      </p:sp>
      <p:pic>
        <p:nvPicPr>
          <p:cNvPr id="4" name="Marcador de contenido 3"/>
          <p:cNvPicPr>
            <a:picLocks noGrp="1" noChangeAspect="1"/>
          </p:cNvPicPr>
          <p:nvPr>
            <p:ph idx="1"/>
          </p:nvPr>
        </p:nvPicPr>
        <p:blipFill>
          <a:blip r:embed="rId2"/>
          <a:stretch>
            <a:fillRect/>
          </a:stretch>
        </p:blipFill>
        <p:spPr>
          <a:xfrm>
            <a:off x="31946" y="1206264"/>
            <a:ext cx="4093988" cy="5470268"/>
          </a:xfrm>
          <a:prstGeom prst="rect">
            <a:avLst/>
          </a:prstGeom>
        </p:spPr>
      </p:pic>
      <p:sp>
        <p:nvSpPr>
          <p:cNvPr id="6" name="Rectángulo 5"/>
          <p:cNvSpPr/>
          <p:nvPr/>
        </p:nvSpPr>
        <p:spPr>
          <a:xfrm>
            <a:off x="4189775" y="2510964"/>
            <a:ext cx="4840941" cy="646331"/>
          </a:xfrm>
          <a:prstGeom prst="rect">
            <a:avLst/>
          </a:prstGeom>
        </p:spPr>
        <p:txBody>
          <a:bodyPr wrap="square">
            <a:spAutoFit/>
          </a:bodyPr>
          <a:lstStyle/>
          <a:p>
            <a:r>
              <a:rPr lang="en-US" b="1" dirty="0" err="1">
                <a:latin typeface="MinionPro-Bold" panose="02040703060201020203" pitchFamily="18" charset="0"/>
              </a:rPr>
              <a:t>Depressogenic</a:t>
            </a:r>
            <a:r>
              <a:rPr lang="en-US" b="1" dirty="0">
                <a:latin typeface="MinionPro-Bold" panose="02040703060201020203" pitchFamily="18" charset="0"/>
              </a:rPr>
              <a:t> schemas</a:t>
            </a:r>
            <a:r>
              <a:rPr lang="en-US" dirty="0">
                <a:latin typeface="MinionPro-Regular" panose="02040503050201020203" pitchFamily="18" charset="0"/>
              </a:rPr>
              <a:t>, which are </a:t>
            </a:r>
            <a:r>
              <a:rPr lang="es-ES" dirty="0" err="1">
                <a:latin typeface="MinionPro-Regular" panose="02040503050201020203" pitchFamily="18" charset="0"/>
              </a:rPr>
              <a:t>rigid</a:t>
            </a:r>
            <a:r>
              <a:rPr lang="es-ES" dirty="0">
                <a:latin typeface="MinionPro-Regular" panose="02040503050201020203" pitchFamily="18" charset="0"/>
              </a:rPr>
              <a:t>, extreme, and </a:t>
            </a:r>
            <a:r>
              <a:rPr lang="es-ES" dirty="0" err="1">
                <a:latin typeface="MinionPro-Regular" panose="02040503050201020203" pitchFamily="18" charset="0"/>
              </a:rPr>
              <a:t>counterproductive</a:t>
            </a:r>
            <a:endParaRPr lang="es-ES" dirty="0"/>
          </a:p>
        </p:txBody>
      </p:sp>
      <p:sp>
        <p:nvSpPr>
          <p:cNvPr id="9" name="Rectángulo 8"/>
          <p:cNvSpPr/>
          <p:nvPr/>
        </p:nvSpPr>
        <p:spPr>
          <a:xfrm rot="20376022">
            <a:off x="2531858" y="1419455"/>
            <a:ext cx="1555234" cy="369332"/>
          </a:xfrm>
          <a:prstGeom prst="rect">
            <a:avLst/>
          </a:prstGeom>
        </p:spPr>
        <p:txBody>
          <a:bodyPr wrap="none">
            <a:spAutoFit/>
          </a:bodyPr>
          <a:lstStyle/>
          <a:p>
            <a:r>
              <a:rPr lang="es-ES" dirty="0"/>
              <a:t>….....................</a:t>
            </a:r>
          </a:p>
        </p:txBody>
      </p:sp>
      <p:sp>
        <p:nvSpPr>
          <p:cNvPr id="10" name="Rectángulo 9"/>
          <p:cNvSpPr/>
          <p:nvPr/>
        </p:nvSpPr>
        <p:spPr>
          <a:xfrm>
            <a:off x="4189775" y="933945"/>
            <a:ext cx="4840941" cy="1477328"/>
          </a:xfrm>
          <a:prstGeom prst="rect">
            <a:avLst/>
          </a:prstGeom>
          <a:ln>
            <a:solidFill>
              <a:schemeClr val="accent1"/>
            </a:solidFill>
          </a:ln>
        </p:spPr>
        <p:txBody>
          <a:bodyPr wrap="square">
            <a:spAutoFit/>
          </a:bodyPr>
          <a:lstStyle/>
          <a:p>
            <a:r>
              <a:rPr lang="en-US" dirty="0"/>
              <a:t>Dysfunctional beliefs develop during childhood and adolescence as a function of one’s </a:t>
            </a:r>
            <a:r>
              <a:rPr lang="en-US" b="1" dirty="0"/>
              <a:t>negative experiences </a:t>
            </a:r>
            <a:r>
              <a:rPr lang="en-US" dirty="0"/>
              <a:t>with one’s parents and significant others, and they are thought to serve as the </a:t>
            </a:r>
            <a:r>
              <a:rPr lang="en-US" u="sng" dirty="0"/>
              <a:t>underlying diathesis</a:t>
            </a:r>
          </a:p>
        </p:txBody>
      </p:sp>
      <p:sp>
        <p:nvSpPr>
          <p:cNvPr id="11" name="Rectángulo 10"/>
          <p:cNvSpPr/>
          <p:nvPr/>
        </p:nvSpPr>
        <p:spPr>
          <a:xfrm>
            <a:off x="4156618" y="3295067"/>
            <a:ext cx="4987381" cy="646331"/>
          </a:xfrm>
          <a:prstGeom prst="rect">
            <a:avLst/>
          </a:prstGeom>
          <a:ln>
            <a:solidFill>
              <a:schemeClr val="accent1"/>
            </a:solidFill>
          </a:ln>
        </p:spPr>
        <p:txBody>
          <a:bodyPr wrap="square">
            <a:spAutoFit/>
          </a:bodyPr>
          <a:lstStyle/>
          <a:p>
            <a:r>
              <a:rPr lang="en-US" dirty="0">
                <a:latin typeface="MinionPro-Regular" panose="02040503050201020203" pitchFamily="18" charset="0"/>
              </a:rPr>
              <a:t>Creating a pattern of </a:t>
            </a:r>
            <a:r>
              <a:rPr lang="en-US" b="1" dirty="0">
                <a:latin typeface="MinionPro-Bold" panose="02040703060201020203" pitchFamily="18" charset="0"/>
              </a:rPr>
              <a:t>negative automatic thoughts </a:t>
            </a:r>
            <a:r>
              <a:rPr lang="en-US" dirty="0">
                <a:latin typeface="MinionPro-Bold" panose="02040703060201020203" pitchFamily="18" charset="0"/>
              </a:rPr>
              <a:t>that </a:t>
            </a:r>
            <a:r>
              <a:rPr lang="en-US" dirty="0">
                <a:latin typeface="MinionPro-Regular" panose="02040503050201020203" pitchFamily="18" charset="0"/>
              </a:rPr>
              <a:t>involve unpleasant, pessimistic </a:t>
            </a:r>
            <a:r>
              <a:rPr lang="es-ES" dirty="0" err="1">
                <a:latin typeface="MinionPro-Regular" panose="02040503050201020203" pitchFamily="18" charset="0"/>
              </a:rPr>
              <a:t>predictions</a:t>
            </a:r>
            <a:r>
              <a:rPr lang="es-ES" dirty="0">
                <a:latin typeface="MinionPro-Regular" panose="02040503050201020203" pitchFamily="18" charset="0"/>
              </a:rPr>
              <a:t>.</a:t>
            </a:r>
            <a:endParaRPr lang="es-ES" dirty="0"/>
          </a:p>
        </p:txBody>
      </p:sp>
      <p:sp>
        <p:nvSpPr>
          <p:cNvPr id="12" name="Rectángulo 11"/>
          <p:cNvSpPr/>
          <p:nvPr/>
        </p:nvSpPr>
        <p:spPr>
          <a:xfrm>
            <a:off x="2562019" y="3342896"/>
            <a:ext cx="1555234" cy="369332"/>
          </a:xfrm>
          <a:prstGeom prst="rect">
            <a:avLst/>
          </a:prstGeom>
        </p:spPr>
        <p:txBody>
          <a:bodyPr wrap="none">
            <a:spAutoFit/>
          </a:bodyPr>
          <a:lstStyle/>
          <a:p>
            <a:r>
              <a:rPr lang="es-ES" dirty="0"/>
              <a:t>….....................</a:t>
            </a:r>
          </a:p>
        </p:txBody>
      </p:sp>
      <p:sp>
        <p:nvSpPr>
          <p:cNvPr id="13" name="Rectángulo 12"/>
          <p:cNvSpPr/>
          <p:nvPr/>
        </p:nvSpPr>
        <p:spPr>
          <a:xfrm>
            <a:off x="4189775" y="4172230"/>
            <a:ext cx="5040286" cy="1754326"/>
          </a:xfrm>
          <a:prstGeom prst="rect">
            <a:avLst/>
          </a:prstGeom>
        </p:spPr>
        <p:txBody>
          <a:bodyPr wrap="square">
            <a:spAutoFit/>
          </a:bodyPr>
          <a:lstStyle/>
          <a:p>
            <a:r>
              <a:rPr lang="en-US" dirty="0"/>
              <a:t>Predictions tend to center on the three themes the </a:t>
            </a:r>
            <a:r>
              <a:rPr lang="en-US" b="1" dirty="0"/>
              <a:t>negative cognitive triad</a:t>
            </a:r>
            <a:r>
              <a:rPr lang="en-US" dirty="0"/>
              <a:t>: </a:t>
            </a:r>
          </a:p>
          <a:p>
            <a:pPr marL="342900" indent="-342900">
              <a:buAutoNum type="arabicParenBoth"/>
            </a:pPr>
            <a:r>
              <a:rPr lang="en-US" dirty="0"/>
              <a:t>negative thoughts about the self</a:t>
            </a:r>
          </a:p>
          <a:p>
            <a:pPr marL="342900" indent="-342900">
              <a:buAutoNum type="arabicParenBoth"/>
            </a:pPr>
            <a:r>
              <a:rPr lang="es-ES" dirty="0" err="1"/>
              <a:t>negative</a:t>
            </a:r>
            <a:r>
              <a:rPr lang="es-ES" dirty="0"/>
              <a:t> </a:t>
            </a:r>
            <a:r>
              <a:rPr lang="es-ES" dirty="0" err="1"/>
              <a:t>thoughts</a:t>
            </a:r>
            <a:r>
              <a:rPr lang="es-ES" dirty="0"/>
              <a:t> </a:t>
            </a:r>
            <a:r>
              <a:rPr lang="es-ES" dirty="0" err="1"/>
              <a:t>about</a:t>
            </a:r>
            <a:r>
              <a:rPr lang="es-ES" dirty="0"/>
              <a:t> </a:t>
            </a:r>
            <a:r>
              <a:rPr lang="es-ES" dirty="0" err="1"/>
              <a:t>one’s</a:t>
            </a:r>
            <a:r>
              <a:rPr lang="es-ES" dirty="0"/>
              <a:t> </a:t>
            </a:r>
            <a:r>
              <a:rPr lang="en-US" dirty="0"/>
              <a:t>experiences and the surrounding world</a:t>
            </a:r>
          </a:p>
          <a:p>
            <a:r>
              <a:rPr lang="en-US" dirty="0"/>
              <a:t>(3) negative thoughts about one’s </a:t>
            </a:r>
            <a:r>
              <a:rPr lang="es-ES" dirty="0" err="1"/>
              <a:t>future</a:t>
            </a:r>
            <a:endParaRPr lang="es-ES" dirty="0"/>
          </a:p>
        </p:txBody>
      </p:sp>
    </p:spTree>
    <p:extLst>
      <p:ext uri="{BB962C8B-B14F-4D97-AF65-F5344CB8AC3E}">
        <p14:creationId xmlns:p14="http://schemas.microsoft.com/office/powerpoint/2010/main" val="1443940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7426" y="279699"/>
            <a:ext cx="8638390" cy="6400800"/>
          </a:xfrm>
        </p:spPr>
        <p:txBody>
          <a:bodyPr>
            <a:noAutofit/>
          </a:bodyPr>
          <a:lstStyle/>
          <a:p>
            <a:pPr marL="0" indent="0">
              <a:buNone/>
            </a:pPr>
            <a:r>
              <a:rPr lang="es-ES" sz="2200" b="1" dirty="0" err="1"/>
              <a:t>Negative</a:t>
            </a:r>
            <a:r>
              <a:rPr lang="es-ES" sz="2200" b="1" dirty="0"/>
              <a:t> </a:t>
            </a:r>
            <a:r>
              <a:rPr lang="es-ES" sz="2200" b="1" dirty="0" err="1"/>
              <a:t>cognitive</a:t>
            </a:r>
            <a:r>
              <a:rPr lang="es-ES" sz="2200" b="1" dirty="0"/>
              <a:t> triad </a:t>
            </a:r>
            <a:r>
              <a:rPr lang="en-US" sz="2200" dirty="0"/>
              <a:t>tends to be maintained by a variety of </a:t>
            </a:r>
            <a:r>
              <a:rPr lang="en-US" sz="2200" b="1" dirty="0"/>
              <a:t>negative cognitive biases </a:t>
            </a:r>
            <a:r>
              <a:rPr lang="es-ES" sz="2200" dirty="0" err="1"/>
              <a:t>or</a:t>
            </a:r>
            <a:r>
              <a:rPr lang="es-ES" sz="2200" dirty="0"/>
              <a:t> </a:t>
            </a:r>
            <a:r>
              <a:rPr lang="es-ES" sz="2200" dirty="0" err="1"/>
              <a:t>errors</a:t>
            </a:r>
            <a:endParaRPr lang="en-US" sz="2200" dirty="0">
              <a:solidFill>
                <a:srgbClr val="0089CC"/>
              </a:solidFill>
            </a:endParaRPr>
          </a:p>
          <a:p>
            <a:pPr marL="0" indent="0">
              <a:buNone/>
            </a:pPr>
            <a:r>
              <a:rPr lang="en-US" sz="2200" dirty="0">
                <a:solidFill>
                  <a:srgbClr val="0089CC"/>
                </a:solidFill>
              </a:rPr>
              <a:t>● </a:t>
            </a:r>
            <a:r>
              <a:rPr lang="en-US" sz="2200" i="1" dirty="0">
                <a:solidFill>
                  <a:srgbClr val="000000"/>
                </a:solidFill>
              </a:rPr>
              <a:t>Dichotomous or all-or-none reasoning</a:t>
            </a:r>
            <a:r>
              <a:rPr lang="en-US" sz="2200" dirty="0">
                <a:solidFill>
                  <a:srgbClr val="000000"/>
                </a:solidFill>
              </a:rPr>
              <a:t>, which involves a tendency to think in extremes. </a:t>
            </a:r>
            <a:r>
              <a:rPr lang="en-US" sz="2200" dirty="0">
                <a:solidFill>
                  <a:srgbClr val="00B050"/>
                </a:solidFill>
              </a:rPr>
              <a:t>“If I can’t get it 100 percent right, there’s no point in doing it at all”</a:t>
            </a:r>
          </a:p>
          <a:p>
            <a:pPr marL="0" indent="0">
              <a:buNone/>
            </a:pPr>
            <a:r>
              <a:rPr lang="en-US" sz="2200" dirty="0">
                <a:solidFill>
                  <a:srgbClr val="0089CC"/>
                </a:solidFill>
              </a:rPr>
              <a:t>● </a:t>
            </a:r>
            <a:r>
              <a:rPr lang="en-US" sz="2200" i="1" dirty="0">
                <a:solidFill>
                  <a:srgbClr val="000000"/>
                </a:solidFill>
              </a:rPr>
              <a:t>Selective abstraction</a:t>
            </a:r>
            <a:r>
              <a:rPr lang="en-US" sz="2200" dirty="0">
                <a:solidFill>
                  <a:srgbClr val="000000"/>
                </a:solidFill>
              </a:rPr>
              <a:t>, which involves a tendency to focus on one negative detail of a situation while ignoring other elements of the situation. </a:t>
            </a:r>
            <a:r>
              <a:rPr lang="en-US" sz="2200" dirty="0">
                <a:solidFill>
                  <a:srgbClr val="00B050"/>
                </a:solidFill>
              </a:rPr>
              <a:t>“I didn’t have a moment of pleasure or fun today” not because this is true but because he or she selectively remembers only the negative things that happened.</a:t>
            </a:r>
          </a:p>
          <a:p>
            <a:pPr marL="0" indent="0">
              <a:buNone/>
            </a:pPr>
            <a:r>
              <a:rPr lang="en-US" sz="2200" dirty="0">
                <a:solidFill>
                  <a:srgbClr val="0089CC"/>
                </a:solidFill>
              </a:rPr>
              <a:t>● </a:t>
            </a:r>
            <a:r>
              <a:rPr lang="en-US" sz="2200" i="1" dirty="0">
                <a:solidFill>
                  <a:srgbClr val="000000"/>
                </a:solidFill>
              </a:rPr>
              <a:t>Arbitrary inference</a:t>
            </a:r>
            <a:r>
              <a:rPr lang="en-US" sz="2200" dirty="0">
                <a:solidFill>
                  <a:srgbClr val="000000"/>
                </a:solidFill>
              </a:rPr>
              <a:t>, which involves jumping to a conclusion based on minimal or no evidence.  </a:t>
            </a:r>
            <a:r>
              <a:rPr lang="en-US" sz="2200" dirty="0">
                <a:solidFill>
                  <a:srgbClr val="00B050"/>
                </a:solidFill>
              </a:rPr>
              <a:t>A depressed person might say, after an initial homework assignment from a cognitive therapist did not work, “This therapy will </a:t>
            </a:r>
            <a:r>
              <a:rPr lang="es-ES" sz="2200" dirty="0" err="1">
                <a:solidFill>
                  <a:srgbClr val="00B050"/>
                </a:solidFill>
              </a:rPr>
              <a:t>never</a:t>
            </a:r>
            <a:r>
              <a:rPr lang="es-ES" sz="2200" dirty="0">
                <a:solidFill>
                  <a:srgbClr val="00B050"/>
                </a:solidFill>
              </a:rPr>
              <a:t> </a:t>
            </a:r>
            <a:r>
              <a:rPr lang="es-ES" sz="2200" dirty="0" err="1">
                <a:solidFill>
                  <a:srgbClr val="00B050"/>
                </a:solidFill>
              </a:rPr>
              <a:t>work</a:t>
            </a:r>
            <a:r>
              <a:rPr lang="es-ES" sz="2200" dirty="0">
                <a:solidFill>
                  <a:srgbClr val="00B050"/>
                </a:solidFill>
              </a:rPr>
              <a:t> </a:t>
            </a:r>
            <a:r>
              <a:rPr lang="es-ES" sz="2200" dirty="0" err="1">
                <a:solidFill>
                  <a:srgbClr val="00B050"/>
                </a:solidFill>
              </a:rPr>
              <a:t>for</a:t>
            </a:r>
            <a:r>
              <a:rPr lang="es-ES" sz="2200" dirty="0">
                <a:solidFill>
                  <a:srgbClr val="00B050"/>
                </a:solidFill>
              </a:rPr>
              <a:t> me.”</a:t>
            </a:r>
          </a:p>
          <a:p>
            <a:pPr marL="0" indent="0">
              <a:buNone/>
            </a:pPr>
            <a:endParaRPr lang="es-ES" sz="1000" dirty="0"/>
          </a:p>
          <a:p>
            <a:pPr marL="0" indent="0">
              <a:buNone/>
            </a:pPr>
            <a:r>
              <a:rPr lang="es-ES" sz="2200" dirty="0" err="1"/>
              <a:t>Underlying</a:t>
            </a:r>
            <a:r>
              <a:rPr lang="es-ES" sz="2200" dirty="0"/>
              <a:t> </a:t>
            </a:r>
            <a:r>
              <a:rPr lang="es-ES" sz="2200" dirty="0" err="1"/>
              <a:t>negative</a:t>
            </a:r>
            <a:r>
              <a:rPr lang="es-ES" sz="2200" dirty="0"/>
              <a:t> </a:t>
            </a:r>
            <a:r>
              <a:rPr lang="es-ES" sz="2200" dirty="0" err="1"/>
              <a:t>beliefs</a:t>
            </a:r>
            <a:r>
              <a:rPr lang="es-ES" sz="2200" dirty="0"/>
              <a:t> ELICITS </a:t>
            </a:r>
            <a:r>
              <a:rPr lang="es-ES" sz="2200" dirty="0" err="1"/>
              <a:t>the</a:t>
            </a:r>
            <a:r>
              <a:rPr lang="es-ES" sz="2200" dirty="0"/>
              <a:t> </a:t>
            </a:r>
            <a:r>
              <a:rPr lang="es-ES" sz="2200" dirty="0" err="1"/>
              <a:t>Negative</a:t>
            </a:r>
            <a:r>
              <a:rPr lang="es-ES" sz="2200" dirty="0"/>
              <a:t> </a:t>
            </a:r>
            <a:r>
              <a:rPr lang="es-ES" sz="2200" dirty="0" err="1"/>
              <a:t>Cognitive</a:t>
            </a:r>
            <a:r>
              <a:rPr lang="es-ES" sz="2200" dirty="0"/>
              <a:t> Triad </a:t>
            </a:r>
          </a:p>
          <a:p>
            <a:pPr marL="0" indent="0">
              <a:buNone/>
            </a:pPr>
            <a:endParaRPr lang="es-ES" sz="600" dirty="0"/>
          </a:p>
          <a:p>
            <a:pPr marL="0" indent="0">
              <a:buNone/>
            </a:pPr>
            <a:endParaRPr lang="es-ES" sz="600" dirty="0"/>
          </a:p>
          <a:p>
            <a:pPr marL="0" indent="0">
              <a:buNone/>
            </a:pPr>
            <a:r>
              <a:rPr lang="es-ES" sz="2200" dirty="0"/>
              <a:t>                               REINFORCES                   </a:t>
            </a:r>
            <a:r>
              <a:rPr lang="es-ES" sz="2200" dirty="0" err="1"/>
              <a:t>The</a:t>
            </a:r>
            <a:r>
              <a:rPr lang="es-ES" sz="2200" dirty="0"/>
              <a:t> </a:t>
            </a:r>
            <a:r>
              <a:rPr lang="es-ES" sz="2200" dirty="0" err="1"/>
              <a:t>negative</a:t>
            </a:r>
            <a:r>
              <a:rPr lang="es-ES" sz="2200" dirty="0"/>
              <a:t> </a:t>
            </a:r>
            <a:r>
              <a:rPr lang="es-ES" sz="2200" dirty="0" err="1"/>
              <a:t>thinking</a:t>
            </a:r>
            <a:endParaRPr lang="es-ES" sz="2200" dirty="0"/>
          </a:p>
          <a:p>
            <a:pPr marL="0" indent="0">
              <a:buNone/>
            </a:pPr>
            <a:r>
              <a:rPr lang="es-ES" sz="2200" dirty="0"/>
              <a:t>                                       </a:t>
            </a:r>
          </a:p>
        </p:txBody>
      </p:sp>
      <p:sp>
        <p:nvSpPr>
          <p:cNvPr id="4" name="Flecha curvada hacia la derecha 3"/>
          <p:cNvSpPr/>
          <p:nvPr/>
        </p:nvSpPr>
        <p:spPr>
          <a:xfrm rot="16200000" flipH="1">
            <a:off x="3737330" y="4151422"/>
            <a:ext cx="356733" cy="194713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 name="Flecha curvada hacia la derecha 4"/>
          <p:cNvSpPr/>
          <p:nvPr/>
        </p:nvSpPr>
        <p:spPr>
          <a:xfrm rot="901462" flipH="1">
            <a:off x="7529866" y="5540691"/>
            <a:ext cx="552936" cy="98212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Flecha curvada hacia la derecha 5"/>
          <p:cNvSpPr/>
          <p:nvPr/>
        </p:nvSpPr>
        <p:spPr>
          <a:xfrm rot="6796353" flipH="1">
            <a:off x="3746070" y="5158418"/>
            <a:ext cx="356733" cy="194713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310297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59745" y="1037607"/>
            <a:ext cx="3770230" cy="5032584"/>
          </a:xfrm>
          <a:prstGeom prst="rect">
            <a:avLst/>
          </a:prstGeom>
        </p:spPr>
      </p:pic>
      <p:sp>
        <p:nvSpPr>
          <p:cNvPr id="5" name="CuadroTexto 4"/>
          <p:cNvSpPr txBox="1"/>
          <p:nvPr/>
        </p:nvSpPr>
        <p:spPr>
          <a:xfrm>
            <a:off x="3974510" y="1864459"/>
            <a:ext cx="5097294" cy="830997"/>
          </a:xfrm>
          <a:prstGeom prst="rect">
            <a:avLst/>
          </a:prstGeom>
          <a:noFill/>
          <a:ln>
            <a:solidFill>
              <a:srgbClr val="FF0000"/>
            </a:solidFill>
          </a:ln>
        </p:spPr>
        <p:txBody>
          <a:bodyPr wrap="square" rtlCol="0">
            <a:spAutoFit/>
          </a:bodyPr>
          <a:lstStyle/>
          <a:p>
            <a:r>
              <a:rPr lang="es-ES" sz="2400" b="1" dirty="0" err="1"/>
              <a:t>Stressful</a:t>
            </a:r>
            <a:r>
              <a:rPr lang="es-ES" sz="2400" b="1" dirty="0"/>
              <a:t> </a:t>
            </a:r>
            <a:r>
              <a:rPr lang="es-ES" sz="2400" b="1" dirty="0" err="1"/>
              <a:t>events</a:t>
            </a:r>
            <a:r>
              <a:rPr lang="es-ES" sz="2400" b="1" dirty="0"/>
              <a:t> </a:t>
            </a:r>
            <a:r>
              <a:rPr lang="es-ES" sz="2400" dirty="0"/>
              <a:t>are </a:t>
            </a:r>
            <a:r>
              <a:rPr lang="es-ES" sz="2400" dirty="0" err="1"/>
              <a:t>not</a:t>
            </a:r>
            <a:r>
              <a:rPr lang="es-ES" sz="2400" dirty="0"/>
              <a:t> NECESSARY to </a:t>
            </a:r>
            <a:r>
              <a:rPr lang="es-ES" sz="2400" dirty="0" err="1"/>
              <a:t>activate</a:t>
            </a:r>
            <a:r>
              <a:rPr lang="es-ES" sz="2400" dirty="0"/>
              <a:t> </a:t>
            </a:r>
            <a:r>
              <a:rPr lang="es-ES" sz="2400" dirty="0" err="1"/>
              <a:t>the</a:t>
            </a:r>
            <a:r>
              <a:rPr lang="es-ES" sz="2400" dirty="0"/>
              <a:t> </a:t>
            </a:r>
            <a:r>
              <a:rPr lang="es-ES" sz="2400" dirty="0" err="1"/>
              <a:t>latent</a:t>
            </a:r>
            <a:r>
              <a:rPr lang="es-ES" sz="2400" dirty="0"/>
              <a:t> </a:t>
            </a:r>
            <a:r>
              <a:rPr lang="es-ES" sz="2400" dirty="0" err="1"/>
              <a:t>depresive</a:t>
            </a:r>
            <a:r>
              <a:rPr lang="es-ES" sz="2400" dirty="0"/>
              <a:t> </a:t>
            </a:r>
            <a:r>
              <a:rPr lang="es-ES" sz="2400" dirty="0" err="1"/>
              <a:t>schemas</a:t>
            </a:r>
            <a:endParaRPr lang="es-ES" sz="2400" dirty="0"/>
          </a:p>
        </p:txBody>
      </p:sp>
      <p:cxnSp>
        <p:nvCxnSpPr>
          <p:cNvPr id="7" name="Conector recto de flecha 6"/>
          <p:cNvCxnSpPr/>
          <p:nvPr/>
        </p:nvCxnSpPr>
        <p:spPr>
          <a:xfrm flipV="1">
            <a:off x="2636196" y="2677540"/>
            <a:ext cx="1215957"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3974510" y="3022312"/>
            <a:ext cx="5097294" cy="830997"/>
          </a:xfrm>
          <a:prstGeom prst="rect">
            <a:avLst/>
          </a:prstGeom>
          <a:noFill/>
          <a:ln>
            <a:solidFill>
              <a:srgbClr val="FF0000"/>
            </a:solidFill>
          </a:ln>
        </p:spPr>
        <p:txBody>
          <a:bodyPr wrap="square" rtlCol="0">
            <a:spAutoFit/>
          </a:bodyPr>
          <a:lstStyle/>
          <a:p>
            <a:r>
              <a:rPr lang="es-ES" sz="2400" dirty="0" err="1"/>
              <a:t>Simply</a:t>
            </a:r>
            <a:r>
              <a:rPr lang="es-ES" sz="2400" dirty="0"/>
              <a:t> </a:t>
            </a:r>
            <a:r>
              <a:rPr lang="es-ES" sz="2400" b="1" dirty="0" err="1"/>
              <a:t>inducing</a:t>
            </a:r>
            <a:r>
              <a:rPr lang="es-ES" sz="2400" b="1" dirty="0"/>
              <a:t> a </a:t>
            </a:r>
            <a:r>
              <a:rPr lang="es-ES" sz="2400" b="1" dirty="0" err="1"/>
              <a:t>depressed</a:t>
            </a:r>
            <a:r>
              <a:rPr lang="es-ES" sz="2400" b="1" dirty="0"/>
              <a:t> </a:t>
            </a:r>
            <a:r>
              <a:rPr lang="es-ES" sz="2400" b="1" dirty="0" err="1"/>
              <a:t>mood</a:t>
            </a:r>
            <a:r>
              <a:rPr lang="es-ES" sz="2400" b="1" dirty="0"/>
              <a:t> </a:t>
            </a:r>
            <a:r>
              <a:rPr lang="es-ES" sz="2400" dirty="0"/>
              <a:t>in </a:t>
            </a:r>
            <a:r>
              <a:rPr lang="es-ES" sz="2400" dirty="0" err="1"/>
              <a:t>previously</a:t>
            </a:r>
            <a:r>
              <a:rPr lang="es-ES" sz="2400" dirty="0"/>
              <a:t> </a:t>
            </a:r>
            <a:r>
              <a:rPr lang="es-ES" sz="2400" dirty="0" err="1"/>
              <a:t>depressed</a:t>
            </a:r>
            <a:r>
              <a:rPr lang="es-ES" sz="2400" dirty="0"/>
              <a:t> </a:t>
            </a:r>
            <a:r>
              <a:rPr lang="es-ES" sz="2400" dirty="0" err="1"/>
              <a:t>people</a:t>
            </a:r>
            <a:r>
              <a:rPr lang="es-ES" sz="2400" dirty="0"/>
              <a:t> </a:t>
            </a:r>
            <a:r>
              <a:rPr lang="es-ES" sz="2400" dirty="0" err="1"/>
              <a:t>is</a:t>
            </a:r>
            <a:r>
              <a:rPr lang="es-ES" sz="2400" dirty="0"/>
              <a:t> </a:t>
            </a:r>
            <a:r>
              <a:rPr lang="es-ES" sz="2400" dirty="0" err="1"/>
              <a:t>enoght</a:t>
            </a:r>
            <a:endParaRPr lang="es-ES" sz="2400" dirty="0"/>
          </a:p>
        </p:txBody>
      </p:sp>
      <p:sp>
        <p:nvSpPr>
          <p:cNvPr id="11" name="Rectángulo 10"/>
          <p:cNvSpPr/>
          <p:nvPr/>
        </p:nvSpPr>
        <p:spPr>
          <a:xfrm>
            <a:off x="179296" y="145771"/>
            <a:ext cx="4248214" cy="461665"/>
          </a:xfrm>
          <a:prstGeom prst="rect">
            <a:avLst/>
          </a:prstGeom>
        </p:spPr>
        <p:txBody>
          <a:bodyPr wrap="none">
            <a:spAutoFit/>
          </a:bodyPr>
          <a:lstStyle/>
          <a:p>
            <a:r>
              <a:rPr lang="es-ES" sz="2400" dirty="0" err="1"/>
              <a:t>Recent</a:t>
            </a:r>
            <a:r>
              <a:rPr lang="es-ES" sz="2400" dirty="0"/>
              <a:t> </a:t>
            </a:r>
            <a:r>
              <a:rPr lang="es-ES" sz="2400" dirty="0" err="1"/>
              <a:t>research</a:t>
            </a:r>
            <a:r>
              <a:rPr lang="es-ES" sz="2400" dirty="0"/>
              <a:t> </a:t>
            </a:r>
            <a:r>
              <a:rPr lang="es-ES" sz="2400" dirty="0" err="1"/>
              <a:t>indicates</a:t>
            </a:r>
            <a:r>
              <a:rPr lang="es-ES" sz="2400" dirty="0"/>
              <a:t> </a:t>
            </a:r>
            <a:r>
              <a:rPr lang="es-ES" sz="2400" dirty="0" err="1"/>
              <a:t>that</a:t>
            </a:r>
            <a:r>
              <a:rPr lang="mr-IN" sz="2400" dirty="0"/>
              <a:t>…</a:t>
            </a:r>
            <a:r>
              <a:rPr lang="es-ES" sz="2400" dirty="0"/>
              <a:t> </a:t>
            </a:r>
          </a:p>
        </p:txBody>
      </p:sp>
      <p:sp>
        <p:nvSpPr>
          <p:cNvPr id="12" name="CuadroTexto 11"/>
          <p:cNvSpPr txBox="1"/>
          <p:nvPr/>
        </p:nvSpPr>
        <p:spPr>
          <a:xfrm>
            <a:off x="985996" y="2647544"/>
            <a:ext cx="2117727" cy="307777"/>
          </a:xfrm>
          <a:prstGeom prst="rect">
            <a:avLst/>
          </a:prstGeom>
          <a:noFill/>
          <a:ln>
            <a:noFill/>
          </a:ln>
        </p:spPr>
        <p:txBody>
          <a:bodyPr wrap="square" rtlCol="0">
            <a:spAutoFit/>
          </a:bodyPr>
          <a:lstStyle/>
          <a:p>
            <a:r>
              <a:rPr lang="es-ES" sz="1400" b="1" dirty="0" err="1"/>
              <a:t>Induced</a:t>
            </a:r>
            <a:r>
              <a:rPr lang="es-ES" sz="1400" b="1" dirty="0"/>
              <a:t> </a:t>
            </a:r>
            <a:r>
              <a:rPr lang="es-ES" sz="1400" b="1" dirty="0" err="1"/>
              <a:t>depressed</a:t>
            </a:r>
            <a:r>
              <a:rPr lang="es-ES" sz="1400" b="1" dirty="0"/>
              <a:t> </a:t>
            </a:r>
            <a:r>
              <a:rPr lang="es-ES" sz="1400" b="1" dirty="0" err="1"/>
              <a:t>mood</a:t>
            </a:r>
            <a:endParaRPr lang="es-ES" sz="1400" b="1" dirty="0"/>
          </a:p>
        </p:txBody>
      </p:sp>
      <p:sp>
        <p:nvSpPr>
          <p:cNvPr id="13" name="CuadroTexto 12"/>
          <p:cNvSpPr txBox="1"/>
          <p:nvPr/>
        </p:nvSpPr>
        <p:spPr>
          <a:xfrm>
            <a:off x="749031" y="3044746"/>
            <a:ext cx="2495144" cy="307777"/>
          </a:xfrm>
          <a:prstGeom prst="rect">
            <a:avLst/>
          </a:prstGeom>
          <a:solidFill>
            <a:schemeClr val="accent2">
              <a:lumMod val="40000"/>
              <a:lumOff val="60000"/>
            </a:schemeClr>
          </a:solidFill>
          <a:ln>
            <a:noFill/>
          </a:ln>
        </p:spPr>
        <p:txBody>
          <a:bodyPr wrap="square" rtlCol="0">
            <a:spAutoFit/>
          </a:bodyPr>
          <a:lstStyle/>
          <a:p>
            <a:r>
              <a:rPr lang="es-ES" sz="1400" b="1" dirty="0" err="1"/>
              <a:t>Activate</a:t>
            </a:r>
            <a:r>
              <a:rPr lang="es-ES" sz="1400" b="1" dirty="0"/>
              <a:t> </a:t>
            </a:r>
            <a:r>
              <a:rPr lang="es-ES" sz="1400" b="1" dirty="0" err="1"/>
              <a:t>psychogenic</a:t>
            </a:r>
            <a:r>
              <a:rPr lang="es-ES" sz="1400" b="1" dirty="0"/>
              <a:t> </a:t>
            </a:r>
            <a:r>
              <a:rPr lang="es-ES" sz="1400" b="1" dirty="0" err="1"/>
              <a:t>schemas</a:t>
            </a:r>
            <a:endParaRPr lang="es-ES" sz="1400" b="1" dirty="0"/>
          </a:p>
        </p:txBody>
      </p:sp>
    </p:spTree>
    <p:extLst>
      <p:ext uri="{BB962C8B-B14F-4D97-AF65-F5344CB8AC3E}">
        <p14:creationId xmlns:p14="http://schemas.microsoft.com/office/powerpoint/2010/main" val="282340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74174" y="1484442"/>
            <a:ext cx="5408583" cy="32782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74174" y="-130985"/>
            <a:ext cx="7886700" cy="889742"/>
          </a:xfrm>
        </p:spPr>
        <p:txBody>
          <a:bodyPr>
            <a:normAutofit/>
          </a:bodyPr>
          <a:lstStyle/>
          <a:p>
            <a:r>
              <a:rPr lang="es-ES" sz="3000" dirty="0"/>
              <a:t>A </a:t>
            </a:r>
            <a:r>
              <a:rPr lang="es-ES" sz="3000" dirty="0" err="1"/>
              <a:t>theory</a:t>
            </a:r>
            <a:r>
              <a:rPr lang="es-ES" sz="3000" dirty="0"/>
              <a:t> </a:t>
            </a:r>
            <a:r>
              <a:rPr lang="es-ES" sz="3000" dirty="0" err="1"/>
              <a:t>generated</a:t>
            </a:r>
            <a:r>
              <a:rPr lang="es-ES" sz="3000" dirty="0"/>
              <a:t> </a:t>
            </a:r>
            <a:r>
              <a:rPr lang="es-ES" sz="3000" dirty="0" err="1"/>
              <a:t>from</a:t>
            </a:r>
            <a:r>
              <a:rPr lang="es-ES" sz="3000" dirty="0"/>
              <a:t> animal </a:t>
            </a:r>
            <a:r>
              <a:rPr lang="es-ES" sz="3000" dirty="0" err="1"/>
              <a:t>research</a:t>
            </a:r>
            <a:r>
              <a:rPr lang="es-ES" sz="3000" dirty="0"/>
              <a:t>…</a:t>
            </a:r>
          </a:p>
        </p:txBody>
      </p:sp>
      <p:sp>
        <p:nvSpPr>
          <p:cNvPr id="3" name="Marcador de contenido 2"/>
          <p:cNvSpPr>
            <a:spLocks noGrp="1"/>
          </p:cNvSpPr>
          <p:nvPr>
            <p:ph idx="1"/>
          </p:nvPr>
        </p:nvSpPr>
        <p:spPr>
          <a:xfrm>
            <a:off x="74174" y="622570"/>
            <a:ext cx="9001732" cy="6099242"/>
          </a:xfrm>
        </p:spPr>
        <p:txBody>
          <a:bodyPr>
            <a:normAutofit/>
          </a:bodyPr>
          <a:lstStyle/>
          <a:p>
            <a:pPr marL="0" indent="0" algn="ctr">
              <a:buNone/>
            </a:pPr>
            <a:endParaRPr lang="en-US" sz="2600" b="1" dirty="0"/>
          </a:p>
          <a:p>
            <a:pPr marL="0" indent="0" algn="ctr">
              <a:buNone/>
            </a:pPr>
            <a:endParaRPr lang="en-US" sz="2200" dirty="0"/>
          </a:p>
          <a:p>
            <a:pPr marL="0" indent="0">
              <a:buNone/>
            </a:pPr>
            <a:r>
              <a:rPr lang="en-US" sz="2200" dirty="0"/>
              <a:t>Induced lack of control ever aversive events </a:t>
            </a:r>
          </a:p>
          <a:p>
            <a:pPr marL="0" indent="0">
              <a:buNone/>
            </a:pPr>
            <a:endParaRPr lang="en-US" sz="1000" dirty="0"/>
          </a:p>
          <a:p>
            <a:pPr marL="0" indent="0">
              <a:buNone/>
            </a:pPr>
            <a:r>
              <a:rPr lang="en-US" sz="2200" dirty="0"/>
              <a:t>Hopelessness</a:t>
            </a:r>
          </a:p>
          <a:p>
            <a:pPr marL="0" indent="0">
              <a:buNone/>
            </a:pPr>
            <a:endParaRPr lang="en-US" sz="1000" dirty="0"/>
          </a:p>
          <a:p>
            <a:pPr marL="0" indent="0">
              <a:buNone/>
            </a:pPr>
            <a:r>
              <a:rPr lang="en-US" sz="2200" dirty="0"/>
              <a:t>Unmotivated to cope with ANY aversive event</a:t>
            </a:r>
          </a:p>
          <a:p>
            <a:pPr marL="0" indent="0">
              <a:buNone/>
            </a:pPr>
            <a:endParaRPr lang="en-US" sz="1000" dirty="0"/>
          </a:p>
          <a:p>
            <a:pPr marL="0" indent="0">
              <a:buNone/>
            </a:pPr>
            <a:r>
              <a:rPr lang="en-US" sz="2200" dirty="0"/>
              <a:t>Slow to learn strategies</a:t>
            </a:r>
          </a:p>
          <a:p>
            <a:pPr marL="0" indent="0">
              <a:buNone/>
            </a:pPr>
            <a:endParaRPr lang="en-US" sz="1000" dirty="0"/>
          </a:p>
          <a:p>
            <a:pPr marL="0" indent="0">
              <a:buNone/>
            </a:pPr>
            <a:r>
              <a:rPr lang="en-US" sz="2200" dirty="0"/>
              <a:t>Negative cognitive set (humans)</a:t>
            </a:r>
            <a:endParaRPr lang="es-ES" sz="2200" dirty="0"/>
          </a:p>
        </p:txBody>
      </p:sp>
      <p:cxnSp>
        <p:nvCxnSpPr>
          <p:cNvPr id="5" name="Conector recto de flecha 4"/>
          <p:cNvCxnSpPr/>
          <p:nvPr/>
        </p:nvCxnSpPr>
        <p:spPr>
          <a:xfrm>
            <a:off x="725930" y="1870300"/>
            <a:ext cx="0" cy="4312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p:cNvCxnSpPr/>
          <p:nvPr/>
        </p:nvCxnSpPr>
        <p:spPr>
          <a:xfrm>
            <a:off x="725930" y="2580420"/>
            <a:ext cx="0" cy="4312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p:nvPr/>
        </p:nvCxnSpPr>
        <p:spPr>
          <a:xfrm>
            <a:off x="725930" y="3271083"/>
            <a:ext cx="0" cy="4085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725930" y="3981204"/>
            <a:ext cx="0" cy="4280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0" name="Imagen 29"/>
          <p:cNvPicPr>
            <a:picLocks noChangeAspect="1"/>
          </p:cNvPicPr>
          <p:nvPr/>
        </p:nvPicPr>
        <p:blipFill>
          <a:blip r:embed="rId3"/>
          <a:stretch>
            <a:fillRect/>
          </a:stretch>
        </p:blipFill>
        <p:spPr>
          <a:xfrm>
            <a:off x="5860106" y="1863828"/>
            <a:ext cx="2838450" cy="1609725"/>
          </a:xfrm>
          <a:prstGeom prst="rect">
            <a:avLst/>
          </a:prstGeom>
        </p:spPr>
      </p:pic>
      <p:sp>
        <p:nvSpPr>
          <p:cNvPr id="31" name="Rectángulo 30"/>
          <p:cNvSpPr/>
          <p:nvPr/>
        </p:nvSpPr>
        <p:spPr>
          <a:xfrm>
            <a:off x="1045724" y="5101512"/>
            <a:ext cx="6318113" cy="1446550"/>
          </a:xfrm>
          <a:prstGeom prst="rect">
            <a:avLst/>
          </a:prstGeom>
        </p:spPr>
        <p:txBody>
          <a:bodyPr wrap="square">
            <a:spAutoFit/>
          </a:bodyPr>
          <a:lstStyle/>
          <a:p>
            <a:r>
              <a:rPr lang="en-US" sz="2200" dirty="0"/>
              <a:t>Animals also show:</a:t>
            </a:r>
          </a:p>
          <a:p>
            <a:pPr marL="285750" indent="-285750">
              <a:buFont typeface="Arial" panose="020B0604020202020204" pitchFamily="34" charset="0"/>
              <a:buChar char="•"/>
            </a:pPr>
            <a:r>
              <a:rPr lang="en-US" sz="2200" dirty="0"/>
              <a:t>lower levels of aggression</a:t>
            </a:r>
          </a:p>
          <a:p>
            <a:pPr marL="285750" indent="-285750">
              <a:buFont typeface="Arial" panose="020B0604020202020204" pitchFamily="34" charset="0"/>
              <a:buChar char="•"/>
            </a:pPr>
            <a:r>
              <a:rPr lang="en-US" sz="2200" dirty="0"/>
              <a:t>loss of appetite and weight</a:t>
            </a:r>
          </a:p>
          <a:p>
            <a:pPr marL="285750" indent="-285750">
              <a:buFont typeface="Arial" panose="020B0604020202020204" pitchFamily="34" charset="0"/>
              <a:buChar char="•"/>
            </a:pPr>
            <a:r>
              <a:rPr lang="en-US" sz="2200" dirty="0"/>
              <a:t>changes in monoamine neurotransmitter levels</a:t>
            </a:r>
            <a:endParaRPr lang="es-ES" sz="2200" dirty="0"/>
          </a:p>
        </p:txBody>
      </p:sp>
      <p:sp>
        <p:nvSpPr>
          <p:cNvPr id="4" name="Rectangle 3"/>
          <p:cNvSpPr/>
          <p:nvPr/>
        </p:nvSpPr>
        <p:spPr>
          <a:xfrm>
            <a:off x="25400" y="758425"/>
            <a:ext cx="9296400" cy="523220"/>
          </a:xfrm>
          <a:prstGeom prst="rect">
            <a:avLst/>
          </a:prstGeom>
        </p:spPr>
        <p:txBody>
          <a:bodyPr wrap="square">
            <a:spAutoFit/>
          </a:bodyPr>
          <a:lstStyle/>
          <a:p>
            <a:r>
              <a:rPr lang="en-US" sz="2800" b="1"/>
              <a:t>The helplessness and hopelessness theories </a:t>
            </a:r>
            <a:r>
              <a:rPr lang="en-US" sz="2800"/>
              <a:t>(Seligman, 1974)</a:t>
            </a:r>
          </a:p>
        </p:txBody>
      </p:sp>
      <p:sp>
        <p:nvSpPr>
          <p:cNvPr id="10" name="Rectangle 9"/>
          <p:cNvSpPr/>
          <p:nvPr/>
        </p:nvSpPr>
        <p:spPr>
          <a:xfrm>
            <a:off x="5531531" y="3712687"/>
            <a:ext cx="3544375" cy="1200329"/>
          </a:xfrm>
          <a:prstGeom prst="rect">
            <a:avLst/>
          </a:prstGeom>
        </p:spPr>
        <p:txBody>
          <a:bodyPr wrap="square">
            <a:spAutoFit/>
          </a:bodyPr>
          <a:lstStyle/>
          <a:p>
            <a:r>
              <a:rPr lang="en-US" dirty="0"/>
              <a:t>https://</a:t>
            </a:r>
            <a:r>
              <a:rPr lang="en-US" dirty="0" err="1"/>
              <a:t>study.com</a:t>
            </a:r>
            <a:r>
              <a:rPr lang="en-US" dirty="0"/>
              <a:t>/academy/lesson/how-seligmans-learned-helplessness-theory-applies-to-human-depression-and-stress.html</a:t>
            </a:r>
          </a:p>
        </p:txBody>
      </p:sp>
    </p:spTree>
    <p:extLst>
      <p:ext uri="{BB962C8B-B14F-4D97-AF65-F5344CB8AC3E}">
        <p14:creationId xmlns:p14="http://schemas.microsoft.com/office/powerpoint/2010/main" val="2990572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3219" y="117693"/>
            <a:ext cx="9109318" cy="7386638"/>
          </a:xfrm>
          <a:prstGeom prst="rect">
            <a:avLst/>
          </a:prstGeom>
        </p:spPr>
        <p:txBody>
          <a:bodyPr wrap="square">
            <a:spAutoFit/>
          </a:bodyPr>
          <a:lstStyle/>
          <a:p>
            <a:r>
              <a:rPr lang="en-US" sz="2200" dirty="0"/>
              <a:t>Research in humans lead to reformulate the                                          </a:t>
            </a:r>
            <a:r>
              <a:rPr lang="en-US" sz="2200" b="1" dirty="0"/>
              <a:t>hopelessness theory of Depression</a:t>
            </a:r>
          </a:p>
          <a:p>
            <a:endParaRPr lang="en-US" sz="800" b="1" dirty="0"/>
          </a:p>
          <a:p>
            <a:r>
              <a:rPr lang="en-US" sz="2200" dirty="0"/>
              <a:t>In front of an adverse event, </a:t>
            </a:r>
          </a:p>
          <a:p>
            <a:endParaRPr lang="en-US" sz="800" dirty="0"/>
          </a:p>
          <a:p>
            <a:r>
              <a:rPr lang="en-US" sz="2200" dirty="0"/>
              <a:t>humans ASK THEMSELVES, WHY?</a:t>
            </a:r>
          </a:p>
          <a:p>
            <a:endParaRPr lang="en-US" sz="1000" dirty="0"/>
          </a:p>
          <a:p>
            <a:r>
              <a:rPr lang="en-US" sz="2200" dirty="0"/>
              <a:t>The kinds of </a:t>
            </a:r>
            <a:r>
              <a:rPr lang="en-US" sz="2200" b="1" dirty="0">
                <a:solidFill>
                  <a:srgbClr val="FF0000"/>
                </a:solidFill>
              </a:rPr>
              <a:t>attributions</a:t>
            </a:r>
            <a:r>
              <a:rPr lang="en-US" sz="2200" dirty="0">
                <a:solidFill>
                  <a:srgbClr val="FF0000"/>
                </a:solidFill>
              </a:rPr>
              <a:t> </a:t>
            </a:r>
            <a:r>
              <a:rPr lang="en-US" sz="2200" dirty="0"/>
              <a:t>DETERMINE whether they become depressed.</a:t>
            </a:r>
          </a:p>
          <a:p>
            <a:r>
              <a:rPr lang="es-ES" sz="2200" dirty="0"/>
              <a:t>3 </a:t>
            </a:r>
            <a:r>
              <a:rPr lang="es-ES" sz="2200" dirty="0" err="1"/>
              <a:t>critical</a:t>
            </a:r>
            <a:r>
              <a:rPr lang="es-ES" sz="2200" dirty="0"/>
              <a:t> </a:t>
            </a:r>
            <a:r>
              <a:rPr lang="en-US" sz="2200" dirty="0"/>
              <a:t>dimensions on which attributions are made: </a:t>
            </a:r>
          </a:p>
          <a:p>
            <a:pPr marL="457200" indent="-457200">
              <a:buAutoNum type="arabicParenBoth"/>
            </a:pPr>
            <a:r>
              <a:rPr lang="en-US" sz="2200" b="1" dirty="0"/>
              <a:t>internal</a:t>
            </a:r>
            <a:r>
              <a:rPr lang="en-US" sz="2200" dirty="0"/>
              <a:t>/external    (2) </a:t>
            </a:r>
            <a:r>
              <a:rPr lang="en-US" sz="2200" b="1" dirty="0"/>
              <a:t>global</a:t>
            </a:r>
            <a:r>
              <a:rPr lang="en-US" sz="2200" dirty="0"/>
              <a:t>/specific     (3) </a:t>
            </a:r>
            <a:r>
              <a:rPr lang="en-US" sz="2200" b="1" dirty="0"/>
              <a:t>stable</a:t>
            </a:r>
            <a:r>
              <a:rPr lang="en-US" sz="2200" dirty="0"/>
              <a:t>/unstable</a:t>
            </a:r>
          </a:p>
          <a:p>
            <a:pPr marL="457200" indent="-457200">
              <a:buAutoNum type="arabicParenBoth"/>
            </a:pPr>
            <a:endParaRPr lang="en-US" sz="2200" dirty="0"/>
          </a:p>
          <a:p>
            <a:r>
              <a:rPr lang="en-US" sz="2200" dirty="0">
                <a:solidFill>
                  <a:schemeClr val="accent6">
                    <a:lumMod val="75000"/>
                  </a:schemeClr>
                </a:solidFill>
              </a:rPr>
              <a:t>* Pessimistic attributional style + stressful life event        Depression</a:t>
            </a:r>
          </a:p>
          <a:p>
            <a:r>
              <a:rPr lang="en-US" sz="2200" dirty="0"/>
              <a:t> </a:t>
            </a:r>
            <a:r>
              <a:rPr lang="en-US" sz="2200" dirty="0">
                <a:solidFill>
                  <a:srgbClr val="FF0000"/>
                </a:solidFill>
              </a:rPr>
              <a:t>*</a:t>
            </a:r>
            <a:r>
              <a:rPr lang="en-US" sz="2200" i="1" dirty="0">
                <a:solidFill>
                  <a:srgbClr val="FF0000"/>
                </a:solidFill>
              </a:rPr>
              <a:t>Hopelessness</a:t>
            </a:r>
            <a:r>
              <a:rPr lang="en-US" sz="2200" dirty="0">
                <a:solidFill>
                  <a:srgbClr val="FF0000"/>
                </a:solidFill>
              </a:rPr>
              <a:t> + Pessimistic attributional style + stressful event       Depression                           </a:t>
            </a:r>
          </a:p>
          <a:p>
            <a:endParaRPr lang="es-ES" sz="800" i="1" dirty="0"/>
          </a:p>
          <a:p>
            <a:r>
              <a:rPr lang="es-ES" sz="2200" i="1" dirty="0" err="1"/>
              <a:t>Hopelessness</a:t>
            </a:r>
            <a:r>
              <a:rPr lang="es-ES" sz="2200" i="1" dirty="0"/>
              <a:t> </a:t>
            </a:r>
            <a:r>
              <a:rPr lang="en-US" sz="2200" i="1" dirty="0"/>
              <a:t>expectancy: </a:t>
            </a:r>
            <a:r>
              <a:rPr lang="en-US" sz="2200" dirty="0"/>
              <a:t>the </a:t>
            </a:r>
            <a:r>
              <a:rPr lang="en-US" sz="2200" b="1" dirty="0"/>
              <a:t>perception</a:t>
            </a:r>
            <a:r>
              <a:rPr lang="en-US" sz="2200" dirty="0"/>
              <a:t> that one had no control over what was going to happen </a:t>
            </a:r>
            <a:r>
              <a:rPr lang="en-US" sz="2200" b="1" dirty="0"/>
              <a:t>&amp;</a:t>
            </a:r>
            <a:r>
              <a:rPr lang="en-US" sz="2200" dirty="0"/>
              <a:t> by the absolute </a:t>
            </a:r>
            <a:r>
              <a:rPr lang="en-US" sz="2200" b="1" dirty="0"/>
              <a:t>certainty </a:t>
            </a:r>
            <a:r>
              <a:rPr lang="en-US" sz="2200" dirty="0"/>
              <a:t>that an important bad outcome was going to occur or that a highly desired good outcome was not going to occur (Abramson et al., 1989).</a:t>
            </a:r>
          </a:p>
          <a:p>
            <a:endParaRPr lang="en-US" sz="2200" dirty="0"/>
          </a:p>
          <a:p>
            <a:r>
              <a:rPr lang="en-US" sz="2200" dirty="0"/>
              <a:t>The relevant dimensions are the tendency to make negative inferences about:</a:t>
            </a:r>
          </a:p>
          <a:p>
            <a:r>
              <a:rPr lang="en-US" sz="2200" dirty="0"/>
              <a:t>- other likely negative consequences of the event</a:t>
            </a:r>
          </a:p>
          <a:p>
            <a:r>
              <a:rPr lang="es-ES" sz="2200" dirty="0"/>
              <a:t>- </a:t>
            </a:r>
            <a:r>
              <a:rPr lang="en-US" sz="2200" dirty="0"/>
              <a:t>the implications of the event for the self-concept</a:t>
            </a:r>
          </a:p>
          <a:p>
            <a:endParaRPr lang="en-US" sz="2200" dirty="0"/>
          </a:p>
          <a:p>
            <a:endParaRPr lang="en-US" sz="2200" dirty="0"/>
          </a:p>
        </p:txBody>
      </p:sp>
      <p:pic>
        <p:nvPicPr>
          <p:cNvPr id="6" name="Imagen 5"/>
          <p:cNvPicPr>
            <a:picLocks noChangeAspect="1"/>
          </p:cNvPicPr>
          <p:nvPr/>
        </p:nvPicPr>
        <p:blipFill>
          <a:blip r:embed="rId2"/>
          <a:stretch>
            <a:fillRect/>
          </a:stretch>
        </p:blipFill>
        <p:spPr>
          <a:xfrm>
            <a:off x="5176759" y="77456"/>
            <a:ext cx="2466975" cy="1847850"/>
          </a:xfrm>
          <a:prstGeom prst="rect">
            <a:avLst/>
          </a:prstGeom>
        </p:spPr>
      </p:pic>
      <p:pic>
        <p:nvPicPr>
          <p:cNvPr id="7" name="Imagen 6"/>
          <p:cNvPicPr>
            <a:picLocks noChangeAspect="1"/>
          </p:cNvPicPr>
          <p:nvPr/>
        </p:nvPicPr>
        <p:blipFill>
          <a:blip r:embed="rId3"/>
          <a:stretch>
            <a:fillRect/>
          </a:stretch>
        </p:blipFill>
        <p:spPr>
          <a:xfrm>
            <a:off x="7643734" y="808374"/>
            <a:ext cx="1446972" cy="1079664"/>
          </a:xfrm>
          <a:prstGeom prst="rect">
            <a:avLst/>
          </a:prstGeom>
        </p:spPr>
      </p:pic>
      <p:sp>
        <p:nvSpPr>
          <p:cNvPr id="8" name="Distinto de 7"/>
          <p:cNvSpPr/>
          <p:nvPr/>
        </p:nvSpPr>
        <p:spPr>
          <a:xfrm>
            <a:off x="6056087" y="3261851"/>
            <a:ext cx="476044" cy="342903"/>
          </a:xfrm>
          <a:prstGeom prst="mathNotEqua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Igual que 8"/>
          <p:cNvSpPr/>
          <p:nvPr/>
        </p:nvSpPr>
        <p:spPr>
          <a:xfrm>
            <a:off x="7415134" y="3681563"/>
            <a:ext cx="457200" cy="218661"/>
          </a:xfrm>
          <a:prstGeom prst="mathEqual">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1" name="Conector recto de flecha 10"/>
          <p:cNvCxnSpPr/>
          <p:nvPr/>
        </p:nvCxnSpPr>
        <p:spPr>
          <a:xfrm>
            <a:off x="1268893" y="2822489"/>
            <a:ext cx="0" cy="43936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2588803" y="2900535"/>
            <a:ext cx="898354" cy="43936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H="1">
            <a:off x="3377827" y="2900535"/>
            <a:ext cx="2381196" cy="43146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019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0633" y="64918"/>
            <a:ext cx="8739086" cy="6559617"/>
          </a:xfrm>
        </p:spPr>
        <p:txBody>
          <a:bodyPr/>
          <a:lstStyle/>
          <a:p>
            <a:pPr marL="0" indent="0">
              <a:buNone/>
            </a:pPr>
            <a:r>
              <a:rPr lang="en-US" dirty="0"/>
              <a:t>   The Ruminative Response Styles Theory of Depression</a:t>
            </a:r>
          </a:p>
          <a:p>
            <a:pPr marL="0" indent="0">
              <a:buNone/>
            </a:pPr>
            <a:endParaRPr lang="en-US" sz="2400" dirty="0"/>
          </a:p>
          <a:p>
            <a:pPr marL="0" indent="0">
              <a:buNone/>
            </a:pPr>
            <a:r>
              <a:rPr lang="en-US" sz="2400" dirty="0"/>
              <a:t>When experiencing feelings and symptoms of  sadness                                         &amp; distress, we may have </a:t>
            </a:r>
            <a:r>
              <a:rPr lang="en-US" sz="2400" b="1" dirty="0"/>
              <a:t>different kinds of responses</a:t>
            </a:r>
            <a:r>
              <a:rPr lang="en-US" sz="2400" dirty="0"/>
              <a:t>.</a:t>
            </a:r>
          </a:p>
          <a:p>
            <a:pPr marL="0" indent="0">
              <a:buNone/>
            </a:pPr>
            <a:r>
              <a:rPr lang="en-US" sz="2400" dirty="0"/>
              <a:t>How different </a:t>
            </a:r>
            <a:r>
              <a:rPr lang="en-US" sz="2400" i="1" dirty="0"/>
              <a:t>response styles </a:t>
            </a:r>
            <a:r>
              <a:rPr lang="en-US" sz="2400" dirty="0"/>
              <a:t>affect the                                                             course </a:t>
            </a:r>
            <a:r>
              <a:rPr lang="es-ES" sz="2400" dirty="0"/>
              <a:t>of </a:t>
            </a:r>
            <a:r>
              <a:rPr lang="es-ES" sz="2400" dirty="0" err="1"/>
              <a:t>the</a:t>
            </a:r>
            <a:r>
              <a:rPr lang="es-ES" sz="2400" dirty="0"/>
              <a:t> </a:t>
            </a:r>
            <a:r>
              <a:rPr lang="es-ES" sz="2400" dirty="0" err="1"/>
              <a:t>depressed</a:t>
            </a:r>
            <a:r>
              <a:rPr lang="es-ES" sz="2400" dirty="0"/>
              <a:t> </a:t>
            </a:r>
            <a:r>
              <a:rPr lang="es-ES" sz="2400" dirty="0" err="1"/>
              <a:t>feelings</a:t>
            </a:r>
            <a:r>
              <a:rPr lang="es-ES" sz="2400" dirty="0"/>
              <a:t>???</a:t>
            </a:r>
          </a:p>
          <a:p>
            <a:pPr marL="0" indent="0">
              <a:buNone/>
            </a:pPr>
            <a:endParaRPr lang="es-ES" dirty="0"/>
          </a:p>
          <a:p>
            <a:pPr marL="0" indent="0">
              <a:buNone/>
            </a:pPr>
            <a:r>
              <a:rPr lang="es-ES" dirty="0"/>
              <a:t>               </a:t>
            </a:r>
            <a:r>
              <a:rPr lang="es-ES" dirty="0" err="1"/>
              <a:t>Feelings</a:t>
            </a:r>
            <a:r>
              <a:rPr lang="es-ES" dirty="0"/>
              <a:t>  -&gt; Responses</a:t>
            </a:r>
          </a:p>
        </p:txBody>
      </p:sp>
      <p:pic>
        <p:nvPicPr>
          <p:cNvPr id="5" name="Imagen 4"/>
          <p:cNvPicPr>
            <a:picLocks noChangeAspect="1"/>
          </p:cNvPicPr>
          <p:nvPr/>
        </p:nvPicPr>
        <p:blipFill>
          <a:blip r:embed="rId2"/>
          <a:stretch>
            <a:fillRect/>
          </a:stretch>
        </p:blipFill>
        <p:spPr>
          <a:xfrm>
            <a:off x="7082952" y="710118"/>
            <a:ext cx="2203402" cy="1827211"/>
          </a:xfrm>
          <a:prstGeom prst="rect">
            <a:avLst/>
          </a:prstGeom>
        </p:spPr>
      </p:pic>
      <p:sp>
        <p:nvSpPr>
          <p:cNvPr id="6" name="Flecha curvada hacia la derecha 5"/>
          <p:cNvSpPr/>
          <p:nvPr/>
        </p:nvSpPr>
        <p:spPr>
          <a:xfrm rot="16200000" flipH="1" flipV="1">
            <a:off x="2757512" y="2370188"/>
            <a:ext cx="356733" cy="120997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Flecha curvada hacia la derecha 6"/>
          <p:cNvSpPr/>
          <p:nvPr/>
        </p:nvSpPr>
        <p:spPr>
          <a:xfrm rot="5129521" flipH="1" flipV="1">
            <a:off x="2854788" y="3132171"/>
            <a:ext cx="356733" cy="120997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Cerrar llave 7"/>
          <p:cNvSpPr/>
          <p:nvPr/>
        </p:nvSpPr>
        <p:spPr>
          <a:xfrm>
            <a:off x="4844374" y="2723745"/>
            <a:ext cx="573932" cy="13229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Rectángulo 8"/>
          <p:cNvSpPr/>
          <p:nvPr/>
        </p:nvSpPr>
        <p:spPr>
          <a:xfrm>
            <a:off x="5336924" y="2718247"/>
            <a:ext cx="3949430" cy="1107996"/>
          </a:xfrm>
          <a:prstGeom prst="rect">
            <a:avLst/>
          </a:prstGeom>
        </p:spPr>
        <p:txBody>
          <a:bodyPr wrap="square">
            <a:spAutoFit/>
          </a:bodyPr>
          <a:lstStyle/>
          <a:p>
            <a:r>
              <a:rPr lang="es-ES" sz="2200" dirty="0"/>
              <a:t>RUMIATION: </a:t>
            </a:r>
          </a:p>
          <a:p>
            <a:r>
              <a:rPr lang="en-US" sz="2200" dirty="0"/>
              <a:t>A pattern of repetitive and           relatively passive mental </a:t>
            </a:r>
            <a:r>
              <a:rPr lang="es-ES" sz="2200" dirty="0" err="1"/>
              <a:t>activity</a:t>
            </a:r>
            <a:endParaRPr lang="es-ES" sz="2200" dirty="0"/>
          </a:p>
        </p:txBody>
      </p:sp>
      <p:sp>
        <p:nvSpPr>
          <p:cNvPr id="10" name="Flecha arriba y abajo 9"/>
          <p:cNvSpPr/>
          <p:nvPr/>
        </p:nvSpPr>
        <p:spPr>
          <a:xfrm>
            <a:off x="6692630" y="3826243"/>
            <a:ext cx="390322" cy="58038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4714354" y="4496378"/>
            <a:ext cx="4572000" cy="1323439"/>
          </a:xfrm>
          <a:prstGeom prst="rect">
            <a:avLst/>
          </a:prstGeom>
        </p:spPr>
        <p:txBody>
          <a:bodyPr>
            <a:spAutoFit/>
          </a:bodyPr>
          <a:lstStyle/>
          <a:p>
            <a:pPr algn="ctr"/>
            <a:r>
              <a:rPr lang="en-US" sz="2000" dirty="0"/>
              <a:t>Action-oriented or problem-solving        response to such feelings </a:t>
            </a:r>
          </a:p>
          <a:p>
            <a:pPr algn="ctr"/>
            <a:r>
              <a:rPr lang="en-US" sz="2000" dirty="0">
                <a:solidFill>
                  <a:srgbClr val="00B050"/>
                </a:solidFill>
              </a:rPr>
              <a:t>E.g. distract themselves with another activity</a:t>
            </a:r>
            <a:endParaRPr lang="es-ES" sz="2000" dirty="0">
              <a:solidFill>
                <a:srgbClr val="00B050"/>
              </a:solidFill>
            </a:endParaRPr>
          </a:p>
        </p:txBody>
      </p:sp>
      <p:sp>
        <p:nvSpPr>
          <p:cNvPr id="12" name="Rectángulo 11"/>
          <p:cNvSpPr/>
          <p:nvPr/>
        </p:nvSpPr>
        <p:spPr>
          <a:xfrm>
            <a:off x="-1824" y="4435247"/>
            <a:ext cx="4572000" cy="2123658"/>
          </a:xfrm>
          <a:prstGeom prst="rect">
            <a:avLst/>
          </a:prstGeom>
        </p:spPr>
        <p:txBody>
          <a:bodyPr>
            <a:spAutoFit/>
          </a:bodyPr>
          <a:lstStyle/>
          <a:p>
            <a:pPr algn="ctr"/>
            <a:r>
              <a:rPr lang="en-US" sz="2200" dirty="0"/>
              <a:t>People who </a:t>
            </a:r>
            <a:r>
              <a:rPr lang="en-US" sz="2200" dirty="0" err="1"/>
              <a:t>rumiate</a:t>
            </a:r>
            <a:r>
              <a:rPr lang="en-US" sz="2200" dirty="0"/>
              <a:t>, tend to have</a:t>
            </a:r>
            <a:r>
              <a:rPr lang="es-ES" sz="2200" dirty="0">
                <a:solidFill>
                  <a:srgbClr val="00B050"/>
                </a:solidFill>
              </a:rPr>
              <a:t>,</a:t>
            </a:r>
          </a:p>
          <a:p>
            <a:pPr marL="342900" indent="-342900" algn="ctr">
              <a:buFont typeface="Courier New" panose="02070309020205020404" pitchFamily="49" charset="0"/>
              <a:buChar char="o"/>
            </a:pPr>
            <a:r>
              <a:rPr lang="es-ES" sz="2200" dirty="0">
                <a:solidFill>
                  <a:srgbClr val="00B050"/>
                </a:solidFill>
              </a:rPr>
              <a:t>More </a:t>
            </a:r>
            <a:r>
              <a:rPr lang="es-ES" sz="2200" dirty="0" err="1">
                <a:solidFill>
                  <a:srgbClr val="00B050"/>
                </a:solidFill>
              </a:rPr>
              <a:t>lenghthy</a:t>
            </a:r>
            <a:r>
              <a:rPr lang="es-ES" sz="2200" dirty="0">
                <a:solidFill>
                  <a:srgbClr val="00B050"/>
                </a:solidFill>
              </a:rPr>
              <a:t> </a:t>
            </a:r>
            <a:r>
              <a:rPr lang="es-ES" sz="2200" dirty="0" err="1">
                <a:solidFill>
                  <a:srgbClr val="00B050"/>
                </a:solidFill>
              </a:rPr>
              <a:t>periods</a:t>
            </a:r>
            <a:r>
              <a:rPr lang="es-ES" sz="2200" dirty="0">
                <a:solidFill>
                  <a:srgbClr val="00B050"/>
                </a:solidFill>
              </a:rPr>
              <a:t> of </a:t>
            </a:r>
            <a:r>
              <a:rPr lang="es-ES" sz="2200" dirty="0" err="1">
                <a:solidFill>
                  <a:srgbClr val="00B050"/>
                </a:solidFill>
              </a:rPr>
              <a:t>depression</a:t>
            </a:r>
            <a:endParaRPr lang="es-ES" sz="2200" dirty="0">
              <a:solidFill>
                <a:srgbClr val="00B050"/>
              </a:solidFill>
            </a:endParaRPr>
          </a:p>
          <a:p>
            <a:pPr marL="342900" indent="-342900" algn="ctr">
              <a:buFont typeface="Courier New" panose="02070309020205020404" pitchFamily="49" charset="0"/>
              <a:buChar char="o"/>
            </a:pPr>
            <a:r>
              <a:rPr lang="es-ES" sz="2200" dirty="0" err="1">
                <a:solidFill>
                  <a:srgbClr val="00B050"/>
                </a:solidFill>
              </a:rPr>
              <a:t>Increased</a:t>
            </a:r>
            <a:r>
              <a:rPr lang="es-ES" sz="2200" dirty="0">
                <a:solidFill>
                  <a:srgbClr val="00B050"/>
                </a:solidFill>
              </a:rPr>
              <a:t> </a:t>
            </a:r>
            <a:r>
              <a:rPr lang="es-ES" sz="2200" dirty="0" err="1">
                <a:solidFill>
                  <a:srgbClr val="00B050"/>
                </a:solidFill>
              </a:rPr>
              <a:t>recall</a:t>
            </a:r>
            <a:r>
              <a:rPr lang="es-ES" sz="2200" dirty="0">
                <a:solidFill>
                  <a:srgbClr val="00B050"/>
                </a:solidFill>
              </a:rPr>
              <a:t> of more </a:t>
            </a:r>
            <a:r>
              <a:rPr lang="es-ES" sz="2200" dirty="0" err="1">
                <a:solidFill>
                  <a:srgbClr val="00B050"/>
                </a:solidFill>
              </a:rPr>
              <a:t>negative</a:t>
            </a:r>
            <a:r>
              <a:rPr lang="es-ES" sz="2200" dirty="0">
                <a:solidFill>
                  <a:srgbClr val="00B050"/>
                </a:solidFill>
              </a:rPr>
              <a:t> </a:t>
            </a:r>
            <a:r>
              <a:rPr lang="es-ES" sz="2200" dirty="0" err="1">
                <a:solidFill>
                  <a:srgbClr val="00B050"/>
                </a:solidFill>
              </a:rPr>
              <a:t>autobiographical</a:t>
            </a:r>
            <a:r>
              <a:rPr lang="es-ES" sz="2200" dirty="0">
                <a:solidFill>
                  <a:srgbClr val="00B050"/>
                </a:solidFill>
              </a:rPr>
              <a:t> </a:t>
            </a:r>
            <a:r>
              <a:rPr lang="es-ES" sz="2200" dirty="0" err="1">
                <a:solidFill>
                  <a:srgbClr val="00B050"/>
                </a:solidFill>
              </a:rPr>
              <a:t>memories</a:t>
            </a:r>
            <a:endParaRPr lang="es-ES" sz="2200" dirty="0">
              <a:solidFill>
                <a:srgbClr val="00B050"/>
              </a:solidFill>
            </a:endParaRPr>
          </a:p>
          <a:p>
            <a:pPr marL="342900" indent="-342900" algn="ctr">
              <a:buFont typeface="Courier New" panose="02070309020205020404" pitchFamily="49" charset="0"/>
              <a:buChar char="o"/>
            </a:pPr>
            <a:r>
              <a:rPr lang="es-ES" sz="2200" dirty="0" err="1">
                <a:solidFill>
                  <a:srgbClr val="00B050"/>
                </a:solidFill>
              </a:rPr>
              <a:t>Feeding</a:t>
            </a:r>
            <a:r>
              <a:rPr lang="es-ES" sz="2200" dirty="0">
                <a:solidFill>
                  <a:srgbClr val="00B050"/>
                </a:solidFill>
              </a:rPr>
              <a:t> </a:t>
            </a:r>
            <a:r>
              <a:rPr lang="es-ES" sz="2200" dirty="0" err="1">
                <a:solidFill>
                  <a:srgbClr val="00B050"/>
                </a:solidFill>
              </a:rPr>
              <a:t>vicious</a:t>
            </a:r>
            <a:r>
              <a:rPr lang="es-ES" sz="2200" dirty="0">
                <a:solidFill>
                  <a:srgbClr val="00B050"/>
                </a:solidFill>
              </a:rPr>
              <a:t> </a:t>
            </a:r>
            <a:r>
              <a:rPr lang="es-ES" sz="2200" dirty="0" err="1">
                <a:solidFill>
                  <a:srgbClr val="00B050"/>
                </a:solidFill>
              </a:rPr>
              <a:t>circle</a:t>
            </a:r>
            <a:r>
              <a:rPr lang="es-ES" sz="2200" dirty="0">
                <a:solidFill>
                  <a:srgbClr val="00B050"/>
                </a:solidFill>
              </a:rPr>
              <a:t> of </a:t>
            </a:r>
            <a:r>
              <a:rPr lang="es-ES" sz="2200" dirty="0" err="1">
                <a:solidFill>
                  <a:srgbClr val="00B050"/>
                </a:solidFill>
              </a:rPr>
              <a:t>depression</a:t>
            </a:r>
            <a:endParaRPr lang="en-US" sz="2200" dirty="0"/>
          </a:p>
        </p:txBody>
      </p:sp>
    </p:spTree>
    <p:extLst>
      <p:ext uri="{BB962C8B-B14F-4D97-AF65-F5344CB8AC3E}">
        <p14:creationId xmlns:p14="http://schemas.microsoft.com/office/powerpoint/2010/main" val="3486028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5643" y="0"/>
            <a:ext cx="8745166" cy="6546715"/>
          </a:xfrm>
        </p:spPr>
        <p:txBody>
          <a:bodyPr/>
          <a:lstStyle/>
          <a:p>
            <a:pPr marL="0" indent="0" algn="ctr">
              <a:buNone/>
            </a:pPr>
            <a:r>
              <a:rPr lang="es-ES" dirty="0"/>
              <a:t>High </a:t>
            </a:r>
            <a:r>
              <a:rPr lang="es-ES" dirty="0" err="1"/>
              <a:t>levels</a:t>
            </a:r>
            <a:r>
              <a:rPr lang="es-ES" dirty="0"/>
              <a:t> of </a:t>
            </a:r>
            <a:r>
              <a:rPr lang="es-ES" dirty="0" err="1"/>
              <a:t>critical</a:t>
            </a:r>
            <a:r>
              <a:rPr lang="es-ES" dirty="0"/>
              <a:t> and </a:t>
            </a:r>
            <a:r>
              <a:rPr lang="es-ES" dirty="0" err="1"/>
              <a:t>hostile</a:t>
            </a:r>
            <a:r>
              <a:rPr lang="es-ES" dirty="0"/>
              <a:t> </a:t>
            </a:r>
            <a:r>
              <a:rPr lang="es-ES" dirty="0" err="1"/>
              <a:t>comments</a:t>
            </a:r>
            <a:r>
              <a:rPr lang="es-ES" dirty="0"/>
              <a:t> (me </a:t>
            </a:r>
            <a:r>
              <a:rPr lang="es-ES" dirty="0" err="1"/>
              <a:t>or</a:t>
            </a:r>
            <a:r>
              <a:rPr lang="es-ES" dirty="0"/>
              <a:t> </a:t>
            </a:r>
            <a:r>
              <a:rPr lang="es-ES" dirty="0" err="1"/>
              <a:t>others</a:t>
            </a:r>
            <a:r>
              <a:rPr lang="es-ES" dirty="0"/>
              <a:t>) are </a:t>
            </a:r>
            <a:r>
              <a:rPr lang="es-ES" dirty="0" err="1"/>
              <a:t>related</a:t>
            </a:r>
            <a:r>
              <a:rPr lang="es-ES" dirty="0"/>
              <a:t> </a:t>
            </a:r>
            <a:r>
              <a:rPr lang="es-ES" dirty="0" err="1"/>
              <a:t>with</a:t>
            </a:r>
            <a:r>
              <a:rPr lang="es-ES" dirty="0"/>
              <a:t> </a:t>
            </a:r>
            <a:r>
              <a:rPr lang="es-ES" dirty="0" err="1"/>
              <a:t>depression</a:t>
            </a:r>
            <a:r>
              <a:rPr lang="es-ES" dirty="0"/>
              <a:t> </a:t>
            </a:r>
            <a:r>
              <a:rPr lang="es-ES" dirty="0" err="1"/>
              <a:t>relapses</a:t>
            </a:r>
            <a:r>
              <a:rPr lang="es-ES" dirty="0"/>
              <a:t>    WHY?</a:t>
            </a:r>
          </a:p>
          <a:p>
            <a:pPr marL="0" indent="0">
              <a:buNone/>
            </a:pPr>
            <a:endParaRPr lang="es-ES" sz="2400" dirty="0"/>
          </a:p>
        </p:txBody>
      </p:sp>
      <p:pic>
        <p:nvPicPr>
          <p:cNvPr id="4" name="Imagen 3"/>
          <p:cNvPicPr>
            <a:picLocks noChangeAspect="1"/>
          </p:cNvPicPr>
          <p:nvPr/>
        </p:nvPicPr>
        <p:blipFill>
          <a:blip r:embed="rId3"/>
          <a:stretch>
            <a:fillRect/>
          </a:stretch>
        </p:blipFill>
        <p:spPr>
          <a:xfrm>
            <a:off x="7149830" y="832408"/>
            <a:ext cx="1566153" cy="1215400"/>
          </a:xfrm>
          <a:prstGeom prst="rect">
            <a:avLst/>
          </a:prstGeom>
        </p:spPr>
      </p:pic>
      <p:sp>
        <p:nvSpPr>
          <p:cNvPr id="5" name="Rectángulo 4"/>
          <p:cNvSpPr/>
          <p:nvPr/>
        </p:nvSpPr>
        <p:spPr>
          <a:xfrm>
            <a:off x="233464" y="1056037"/>
            <a:ext cx="8910536" cy="2800767"/>
          </a:xfrm>
          <a:prstGeom prst="rect">
            <a:avLst/>
          </a:prstGeom>
        </p:spPr>
        <p:txBody>
          <a:bodyPr wrap="square">
            <a:spAutoFit/>
          </a:bodyPr>
          <a:lstStyle/>
          <a:p>
            <a:r>
              <a:rPr lang="en-US" sz="2200" dirty="0">
                <a:solidFill>
                  <a:srgbClr val="00B050"/>
                </a:solidFill>
              </a:rPr>
              <a:t>Hooley and colleagues (2009) exposed healthy  (never                                                                        depressed) controls and women with a past history</a:t>
            </a:r>
          </a:p>
          <a:p>
            <a:r>
              <a:rPr lang="en-US" sz="2200" dirty="0">
                <a:solidFill>
                  <a:srgbClr val="00B050"/>
                </a:solidFill>
              </a:rPr>
              <a:t>of depression to critical remarks from their own mothers.</a:t>
            </a:r>
          </a:p>
          <a:p>
            <a:r>
              <a:rPr lang="en-US" sz="2200" dirty="0">
                <a:solidFill>
                  <a:srgbClr val="00B050"/>
                </a:solidFill>
              </a:rPr>
              <a:t>While they were lying in a brain scanner, each participant heard </a:t>
            </a:r>
            <a:r>
              <a:rPr lang="en-US" sz="2200" b="1" dirty="0">
                <a:solidFill>
                  <a:srgbClr val="00B050"/>
                </a:solidFill>
              </a:rPr>
              <a:t>her own mother making personally relevant critical remarks.</a:t>
            </a:r>
          </a:p>
          <a:p>
            <a:r>
              <a:rPr lang="en-US" sz="2200" dirty="0">
                <a:solidFill>
                  <a:srgbClr val="00B050"/>
                </a:solidFill>
              </a:rPr>
              <a:t>Even though all the young women in the recovered-depressed group were completely well and had no symptoms of depression, their brains still responded differently from the healthy controls </a:t>
            </a:r>
            <a:r>
              <a:rPr lang="es-ES" sz="2200" dirty="0" err="1">
                <a:solidFill>
                  <a:srgbClr val="00B050"/>
                </a:solidFill>
              </a:rPr>
              <a:t>when</a:t>
            </a:r>
            <a:r>
              <a:rPr lang="es-ES" sz="2200" dirty="0">
                <a:solidFill>
                  <a:srgbClr val="00B050"/>
                </a:solidFill>
              </a:rPr>
              <a:t> </a:t>
            </a:r>
            <a:r>
              <a:rPr lang="es-ES" sz="2200" dirty="0" err="1">
                <a:solidFill>
                  <a:srgbClr val="00B050"/>
                </a:solidFill>
              </a:rPr>
              <a:t>challenged</a:t>
            </a:r>
            <a:r>
              <a:rPr lang="es-ES" sz="2200" dirty="0">
                <a:solidFill>
                  <a:srgbClr val="00B050"/>
                </a:solidFill>
              </a:rPr>
              <a:t> </a:t>
            </a:r>
            <a:r>
              <a:rPr lang="es-ES" sz="2200" dirty="0" err="1">
                <a:solidFill>
                  <a:srgbClr val="00B050"/>
                </a:solidFill>
              </a:rPr>
              <a:t>by</a:t>
            </a:r>
            <a:r>
              <a:rPr lang="es-ES" sz="2200" dirty="0">
                <a:solidFill>
                  <a:srgbClr val="00B050"/>
                </a:solidFill>
              </a:rPr>
              <a:t> </a:t>
            </a:r>
            <a:r>
              <a:rPr lang="es-ES" sz="2200" dirty="0" err="1">
                <a:solidFill>
                  <a:srgbClr val="00B050"/>
                </a:solidFill>
              </a:rPr>
              <a:t>criticism</a:t>
            </a:r>
            <a:endParaRPr lang="es-ES" sz="2200" dirty="0">
              <a:solidFill>
                <a:srgbClr val="00B050"/>
              </a:solidFill>
            </a:endParaRPr>
          </a:p>
        </p:txBody>
      </p:sp>
      <p:pic>
        <p:nvPicPr>
          <p:cNvPr id="6" name="Imagen 5"/>
          <p:cNvPicPr>
            <a:picLocks noChangeAspect="1"/>
          </p:cNvPicPr>
          <p:nvPr/>
        </p:nvPicPr>
        <p:blipFill>
          <a:blip r:embed="rId4"/>
          <a:stretch>
            <a:fillRect/>
          </a:stretch>
        </p:blipFill>
        <p:spPr>
          <a:xfrm>
            <a:off x="141087" y="3960241"/>
            <a:ext cx="6475801" cy="1788467"/>
          </a:xfrm>
          <a:prstGeom prst="rect">
            <a:avLst/>
          </a:prstGeom>
        </p:spPr>
      </p:pic>
      <p:sp>
        <p:nvSpPr>
          <p:cNvPr id="7" name="CuadroTexto 6"/>
          <p:cNvSpPr txBox="1"/>
          <p:nvPr/>
        </p:nvSpPr>
        <p:spPr>
          <a:xfrm>
            <a:off x="534689" y="5692523"/>
            <a:ext cx="1206230" cy="369332"/>
          </a:xfrm>
          <a:prstGeom prst="rect">
            <a:avLst/>
          </a:prstGeom>
          <a:noFill/>
        </p:spPr>
        <p:txBody>
          <a:bodyPr wrap="square" rtlCol="0">
            <a:spAutoFit/>
          </a:bodyPr>
          <a:lstStyle/>
          <a:p>
            <a:r>
              <a:rPr lang="es-ES" dirty="0" err="1"/>
              <a:t>Healthy</a:t>
            </a:r>
            <a:endParaRPr lang="es-ES" dirty="0"/>
          </a:p>
        </p:txBody>
      </p:sp>
      <p:sp>
        <p:nvSpPr>
          <p:cNvPr id="8" name="CuadroTexto 7"/>
          <p:cNvSpPr txBox="1"/>
          <p:nvPr/>
        </p:nvSpPr>
        <p:spPr>
          <a:xfrm>
            <a:off x="2626134" y="5686315"/>
            <a:ext cx="1206230" cy="369332"/>
          </a:xfrm>
          <a:prstGeom prst="rect">
            <a:avLst/>
          </a:prstGeom>
          <a:noFill/>
        </p:spPr>
        <p:txBody>
          <a:bodyPr wrap="square" rtlCol="0">
            <a:spAutoFit/>
          </a:bodyPr>
          <a:lstStyle/>
          <a:p>
            <a:r>
              <a:rPr lang="es-ES" dirty="0" err="1"/>
              <a:t>Healthy</a:t>
            </a:r>
            <a:endParaRPr lang="es-ES" dirty="0"/>
          </a:p>
        </p:txBody>
      </p:sp>
      <p:sp>
        <p:nvSpPr>
          <p:cNvPr id="9" name="CuadroTexto 8"/>
          <p:cNvSpPr txBox="1"/>
          <p:nvPr/>
        </p:nvSpPr>
        <p:spPr>
          <a:xfrm>
            <a:off x="4546642" y="5721186"/>
            <a:ext cx="1206230" cy="369332"/>
          </a:xfrm>
          <a:prstGeom prst="rect">
            <a:avLst/>
          </a:prstGeom>
          <a:noFill/>
        </p:spPr>
        <p:txBody>
          <a:bodyPr wrap="square" rtlCol="0">
            <a:spAutoFit/>
          </a:bodyPr>
          <a:lstStyle/>
          <a:p>
            <a:r>
              <a:rPr lang="es-ES" dirty="0" err="1"/>
              <a:t>Depressed</a:t>
            </a:r>
            <a:endParaRPr lang="es-ES" dirty="0"/>
          </a:p>
        </p:txBody>
      </p:sp>
      <p:sp>
        <p:nvSpPr>
          <p:cNvPr id="10" name="Rectángulo 9"/>
          <p:cNvSpPr/>
          <p:nvPr/>
        </p:nvSpPr>
        <p:spPr>
          <a:xfrm>
            <a:off x="6539066" y="4080433"/>
            <a:ext cx="2787680" cy="1477328"/>
          </a:xfrm>
          <a:prstGeom prst="rect">
            <a:avLst/>
          </a:prstGeom>
        </p:spPr>
        <p:txBody>
          <a:bodyPr wrap="square">
            <a:spAutoFit/>
          </a:bodyPr>
          <a:lstStyle/>
          <a:p>
            <a:r>
              <a:rPr lang="en-US" dirty="0">
                <a:latin typeface="MinionPro-Regular" panose="02040503050201020203" pitchFamily="18" charset="0"/>
              </a:rPr>
              <a:t>Who are vulnerable to depression may be especially sensitive</a:t>
            </a:r>
          </a:p>
          <a:p>
            <a:r>
              <a:rPr lang="en-US" dirty="0">
                <a:latin typeface="MinionPro-Regular" panose="02040503050201020203" pitchFamily="18" charset="0"/>
              </a:rPr>
              <a:t>to criticism even after they have made a full recovery.</a:t>
            </a:r>
            <a:endParaRPr lang="es-ES" dirty="0"/>
          </a:p>
        </p:txBody>
      </p:sp>
      <p:sp>
        <p:nvSpPr>
          <p:cNvPr id="11" name="Rectángulo 10"/>
          <p:cNvSpPr/>
          <p:nvPr/>
        </p:nvSpPr>
        <p:spPr>
          <a:xfrm>
            <a:off x="105630" y="6090518"/>
            <a:ext cx="9166204" cy="646331"/>
          </a:xfrm>
          <a:prstGeom prst="rect">
            <a:avLst/>
          </a:prstGeom>
        </p:spPr>
        <p:txBody>
          <a:bodyPr wrap="square">
            <a:spAutoFit/>
          </a:bodyPr>
          <a:lstStyle/>
          <a:p>
            <a:r>
              <a:rPr lang="es-ES" dirty="0" err="1">
                <a:latin typeface="MinionPro-Regular" panose="02040503050201020203" pitchFamily="18" charset="0"/>
              </a:rPr>
              <a:t>Children</a:t>
            </a:r>
            <a:r>
              <a:rPr lang="es-ES" dirty="0">
                <a:latin typeface="MinionPro-Regular" panose="02040503050201020203" pitchFamily="18" charset="0"/>
              </a:rPr>
              <a:t> </a:t>
            </a:r>
            <a:r>
              <a:rPr lang="en-US" dirty="0">
                <a:latin typeface="MinionPro-Regular" panose="02040503050201020203" pitchFamily="18" charset="0"/>
              </a:rPr>
              <a:t>inherit/</a:t>
            </a:r>
            <a:r>
              <a:rPr lang="en-US" b="1" dirty="0">
                <a:solidFill>
                  <a:srgbClr val="FF0000"/>
                </a:solidFill>
                <a:latin typeface="MinionPro-Regular" panose="02040503050201020203" pitchFamily="18" charset="0"/>
              </a:rPr>
              <a:t>learn</a:t>
            </a:r>
            <a:r>
              <a:rPr lang="en-US" dirty="0">
                <a:latin typeface="MinionPro-Regular" panose="02040503050201020203" pitchFamily="18" charset="0"/>
              </a:rPr>
              <a:t>: temperament (including shyness, behavioral inhibition, and neuroticism), low levels of positive emotions, and poor ability to regulate emotions (factors for depression)</a:t>
            </a:r>
            <a:endParaRPr lang="es-ES" dirty="0"/>
          </a:p>
        </p:txBody>
      </p:sp>
    </p:spTree>
    <p:extLst>
      <p:ext uri="{BB962C8B-B14F-4D97-AF65-F5344CB8AC3E}">
        <p14:creationId xmlns:p14="http://schemas.microsoft.com/office/powerpoint/2010/main" val="377996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450" y="460377"/>
            <a:ext cx="8343900" cy="530224"/>
          </a:xfrm>
        </p:spPr>
        <p:txBody>
          <a:bodyPr>
            <a:normAutofit fontScale="90000"/>
          </a:bodyPr>
          <a:lstStyle/>
          <a:p>
            <a:r>
              <a:rPr lang="en-US" dirty="0"/>
              <a:t>Bipolar Disorders</a:t>
            </a:r>
            <a:br>
              <a:rPr lang="en-US" dirty="0"/>
            </a:br>
            <a:endParaRPr lang="es-ES" dirty="0"/>
          </a:p>
        </p:txBody>
      </p:sp>
      <p:sp>
        <p:nvSpPr>
          <p:cNvPr id="3" name="Marcador de contenido 2"/>
          <p:cNvSpPr>
            <a:spLocks noGrp="1"/>
          </p:cNvSpPr>
          <p:nvPr>
            <p:ph idx="1"/>
          </p:nvPr>
        </p:nvSpPr>
        <p:spPr>
          <a:xfrm>
            <a:off x="171450" y="838200"/>
            <a:ext cx="8801100" cy="5918200"/>
          </a:xfrm>
        </p:spPr>
        <p:txBody>
          <a:bodyPr>
            <a:normAutofit/>
          </a:bodyPr>
          <a:lstStyle/>
          <a:p>
            <a:pPr marL="0" indent="0">
              <a:lnSpc>
                <a:spcPct val="100000"/>
              </a:lnSpc>
              <a:spcBef>
                <a:spcPts val="0"/>
              </a:spcBef>
              <a:buNone/>
            </a:pPr>
            <a:r>
              <a:rPr lang="es-ES" sz="2400" dirty="0"/>
              <a:t>Bipolar </a:t>
            </a:r>
            <a:r>
              <a:rPr lang="es-ES" sz="2400" dirty="0" err="1"/>
              <a:t>disorders</a:t>
            </a:r>
            <a:r>
              <a:rPr lang="es-ES" sz="2400" dirty="0"/>
              <a:t> are </a:t>
            </a:r>
            <a:r>
              <a:rPr lang="es-ES" sz="2400" dirty="0" err="1"/>
              <a:t>distinguished</a:t>
            </a:r>
            <a:r>
              <a:rPr lang="es-ES" sz="2400" dirty="0"/>
              <a:t> </a:t>
            </a:r>
            <a:r>
              <a:rPr lang="es-ES" sz="2400" dirty="0" err="1"/>
              <a:t>from</a:t>
            </a:r>
            <a:r>
              <a:rPr lang="es-ES" sz="2400" dirty="0"/>
              <a:t> unipolar </a:t>
            </a:r>
            <a:r>
              <a:rPr lang="es-ES" sz="2400" dirty="0" err="1"/>
              <a:t>disorders</a:t>
            </a:r>
            <a:r>
              <a:rPr lang="es-ES" sz="2400" dirty="0"/>
              <a:t> </a:t>
            </a:r>
            <a:r>
              <a:rPr lang="es-ES" sz="2400" dirty="0" err="1"/>
              <a:t>by</a:t>
            </a:r>
            <a:r>
              <a:rPr lang="es-ES" sz="2400" dirty="0"/>
              <a:t> </a:t>
            </a:r>
            <a:r>
              <a:rPr lang="es-ES" sz="2400" dirty="0" err="1"/>
              <a:t>the</a:t>
            </a:r>
            <a:r>
              <a:rPr lang="es-ES" sz="2400" dirty="0"/>
              <a:t> </a:t>
            </a:r>
            <a:r>
              <a:rPr lang="es-ES" sz="2400" b="1" dirty="0" err="1"/>
              <a:t>presence</a:t>
            </a:r>
            <a:r>
              <a:rPr lang="es-ES" sz="2400" b="1" dirty="0"/>
              <a:t> of </a:t>
            </a:r>
            <a:r>
              <a:rPr lang="es-ES" sz="2400" b="1" dirty="0" err="1"/>
              <a:t>manic</a:t>
            </a:r>
            <a:r>
              <a:rPr lang="es-ES" sz="2400" b="1" dirty="0"/>
              <a:t> </a:t>
            </a:r>
            <a:r>
              <a:rPr lang="es-ES" sz="2400" b="1" dirty="0" err="1"/>
              <a:t>or</a:t>
            </a:r>
            <a:r>
              <a:rPr lang="es-ES" sz="2400" b="1" dirty="0"/>
              <a:t> </a:t>
            </a:r>
            <a:r>
              <a:rPr lang="es-ES" sz="2400" b="1" dirty="0" err="1"/>
              <a:t>hypomanic</a:t>
            </a:r>
            <a:r>
              <a:rPr lang="es-ES" sz="2400" b="1" dirty="0"/>
              <a:t> </a:t>
            </a:r>
            <a:r>
              <a:rPr lang="es-ES" sz="2400" b="1" dirty="0" err="1"/>
              <a:t>episodes</a:t>
            </a:r>
            <a:r>
              <a:rPr lang="es-ES" sz="2400" dirty="0"/>
              <a:t>, </a:t>
            </a:r>
            <a:r>
              <a:rPr lang="es-ES" sz="2400" dirty="0" err="1"/>
              <a:t>which</a:t>
            </a:r>
            <a:r>
              <a:rPr lang="es-ES" sz="2400" dirty="0"/>
              <a:t> are </a:t>
            </a:r>
            <a:r>
              <a:rPr lang="es-ES" sz="2400" dirty="0" err="1"/>
              <a:t>nearly</a:t>
            </a:r>
            <a:r>
              <a:rPr lang="es-ES" sz="2400" dirty="0"/>
              <a:t> </a:t>
            </a:r>
            <a:r>
              <a:rPr lang="es-ES" sz="2400" dirty="0" err="1"/>
              <a:t>always</a:t>
            </a:r>
            <a:r>
              <a:rPr lang="es-ES" sz="2400" dirty="0"/>
              <a:t> preceded </a:t>
            </a:r>
            <a:r>
              <a:rPr lang="es-ES" sz="2400" dirty="0" err="1"/>
              <a:t>or</a:t>
            </a:r>
            <a:r>
              <a:rPr lang="es-ES" sz="2400" dirty="0"/>
              <a:t> </a:t>
            </a:r>
            <a:r>
              <a:rPr lang="es-ES" sz="2400" dirty="0" err="1"/>
              <a:t>followed</a:t>
            </a:r>
            <a:r>
              <a:rPr lang="es-ES" sz="2400" dirty="0"/>
              <a:t> </a:t>
            </a:r>
            <a:r>
              <a:rPr lang="es-ES" sz="2400" dirty="0" err="1"/>
              <a:t>by</a:t>
            </a:r>
            <a:r>
              <a:rPr lang="es-ES" sz="2400" dirty="0"/>
              <a:t> </a:t>
            </a:r>
            <a:r>
              <a:rPr lang="es-ES" sz="2400" dirty="0" err="1"/>
              <a:t>periods</a:t>
            </a:r>
            <a:r>
              <a:rPr lang="es-ES" sz="2400" dirty="0"/>
              <a:t> of </a:t>
            </a:r>
            <a:r>
              <a:rPr lang="es-ES" sz="2400" dirty="0" err="1"/>
              <a:t>depression</a:t>
            </a:r>
            <a:r>
              <a:rPr lang="es-ES" sz="2400" dirty="0"/>
              <a:t>. </a:t>
            </a:r>
            <a:r>
              <a:rPr lang="es-ES" sz="2400" dirty="0" err="1"/>
              <a:t>Types</a:t>
            </a:r>
            <a:r>
              <a:rPr lang="es-ES" sz="2400" dirty="0"/>
              <a:t>: </a:t>
            </a:r>
          </a:p>
          <a:p>
            <a:pPr marL="0" lvl="0" indent="0">
              <a:lnSpc>
                <a:spcPct val="100000"/>
              </a:lnSpc>
              <a:spcBef>
                <a:spcPts val="0"/>
              </a:spcBef>
              <a:buNone/>
            </a:pPr>
            <a:endParaRPr lang="es-ES" sz="800" dirty="0"/>
          </a:p>
          <a:p>
            <a:r>
              <a:rPr lang="es-ES" sz="2400" b="1" i="1" dirty="0" err="1"/>
              <a:t>Cyclothymic</a:t>
            </a:r>
            <a:r>
              <a:rPr lang="es-ES" sz="2400" b="1" i="1" dirty="0"/>
              <a:t> </a:t>
            </a:r>
            <a:r>
              <a:rPr lang="es-ES" sz="2400" b="1" i="1" dirty="0" err="1"/>
              <a:t>Disorder</a:t>
            </a:r>
            <a:r>
              <a:rPr lang="es-ES" sz="2400" b="1" i="1" dirty="0"/>
              <a:t> </a:t>
            </a:r>
            <a:r>
              <a:rPr lang="es-ES" sz="2400" dirty="0"/>
              <a:t>(</a:t>
            </a:r>
            <a:r>
              <a:rPr lang="es-ES" sz="2400" dirty="0" err="1"/>
              <a:t>cyclothymic</a:t>
            </a:r>
            <a:r>
              <a:rPr lang="es-ES" sz="2400" dirty="0"/>
              <a:t> </a:t>
            </a:r>
            <a:r>
              <a:rPr lang="es-ES" sz="2400" dirty="0" err="1"/>
              <a:t>patients</a:t>
            </a:r>
            <a:r>
              <a:rPr lang="es-ES" sz="2400" dirty="0"/>
              <a:t> are at </a:t>
            </a:r>
            <a:r>
              <a:rPr lang="es-ES" sz="2400" dirty="0" err="1"/>
              <a:t>greatly</a:t>
            </a:r>
            <a:r>
              <a:rPr lang="es-ES" sz="2400" dirty="0"/>
              <a:t> </a:t>
            </a:r>
            <a:r>
              <a:rPr lang="es-ES" sz="2400" dirty="0" err="1"/>
              <a:t>increased</a:t>
            </a:r>
            <a:r>
              <a:rPr lang="es-ES" sz="2400" dirty="0"/>
              <a:t> </a:t>
            </a:r>
            <a:r>
              <a:rPr lang="es-ES" sz="2400" dirty="0" err="1"/>
              <a:t>risk</a:t>
            </a:r>
            <a:r>
              <a:rPr lang="es-ES" sz="2400" dirty="0"/>
              <a:t> of </a:t>
            </a:r>
            <a:r>
              <a:rPr lang="es-ES" sz="2400" dirty="0" err="1"/>
              <a:t>later</a:t>
            </a:r>
            <a:r>
              <a:rPr lang="es-ES" sz="2400" dirty="0"/>
              <a:t> </a:t>
            </a:r>
            <a:r>
              <a:rPr lang="es-ES" sz="2400" dirty="0" err="1"/>
              <a:t>developing</a:t>
            </a:r>
            <a:r>
              <a:rPr lang="es-ES" sz="2400" dirty="0"/>
              <a:t> full-</a:t>
            </a:r>
            <a:r>
              <a:rPr lang="es-ES" sz="2400" dirty="0" err="1"/>
              <a:t>blown</a:t>
            </a:r>
            <a:r>
              <a:rPr lang="es-ES" sz="2400" dirty="0"/>
              <a:t> bipolar I </a:t>
            </a:r>
            <a:r>
              <a:rPr lang="es-ES" sz="2400" dirty="0" err="1"/>
              <a:t>or</a:t>
            </a:r>
            <a:r>
              <a:rPr lang="es-ES" sz="2400" dirty="0"/>
              <a:t> II </a:t>
            </a:r>
            <a:r>
              <a:rPr lang="es-ES" sz="2400" dirty="0" err="1"/>
              <a:t>disorder</a:t>
            </a:r>
            <a:r>
              <a:rPr lang="es-ES" sz="2400" dirty="0"/>
              <a:t>)</a:t>
            </a:r>
          </a:p>
          <a:p>
            <a:pPr marL="0" indent="0">
              <a:buNone/>
            </a:pPr>
            <a:r>
              <a:rPr lang="es-ES" sz="2400" dirty="0"/>
              <a:t>Down </a:t>
            </a:r>
            <a:r>
              <a:rPr lang="es-ES" sz="2400" dirty="0" err="1"/>
              <a:t>periods</a:t>
            </a:r>
            <a:r>
              <a:rPr lang="es-ES" sz="2400" dirty="0"/>
              <a:t> are </a:t>
            </a:r>
            <a:r>
              <a:rPr lang="es-ES" sz="2400" dirty="0" err="1"/>
              <a:t>very</a:t>
            </a:r>
            <a:r>
              <a:rPr lang="es-ES" sz="2400" dirty="0"/>
              <a:t> similar to “</a:t>
            </a:r>
            <a:r>
              <a:rPr lang="es-ES" sz="2400" dirty="0" err="1"/>
              <a:t>Dystimia</a:t>
            </a:r>
            <a:r>
              <a:rPr lang="es-ES" sz="2400" dirty="0"/>
              <a:t>” </a:t>
            </a:r>
            <a:r>
              <a:rPr lang="es-ES" sz="2400" dirty="0" err="1"/>
              <a:t>except</a:t>
            </a:r>
            <a:r>
              <a:rPr lang="es-ES" sz="2400" dirty="0"/>
              <a:t> </a:t>
            </a:r>
            <a:r>
              <a:rPr lang="es-ES" sz="2400" dirty="0" err="1"/>
              <a:t>for</a:t>
            </a:r>
            <a:r>
              <a:rPr lang="es-ES" sz="2400" dirty="0"/>
              <a:t> </a:t>
            </a:r>
            <a:r>
              <a:rPr lang="es-ES" sz="2400" dirty="0" err="1"/>
              <a:t>the</a:t>
            </a:r>
            <a:r>
              <a:rPr lang="es-ES" sz="2400" dirty="0"/>
              <a:t> </a:t>
            </a:r>
            <a:r>
              <a:rPr lang="es-ES" sz="2400" dirty="0" err="1"/>
              <a:t>duration</a:t>
            </a:r>
            <a:r>
              <a:rPr lang="es-ES" sz="2400" dirty="0"/>
              <a:t> </a:t>
            </a:r>
            <a:r>
              <a:rPr lang="es-ES" sz="2400" dirty="0" err="1"/>
              <a:t>criteria</a:t>
            </a:r>
            <a:endParaRPr lang="es-ES" sz="2400" dirty="0"/>
          </a:p>
          <a:p>
            <a:pPr marL="0" indent="0">
              <a:buNone/>
            </a:pPr>
            <a:endParaRPr lang="es-ES" sz="600" dirty="0"/>
          </a:p>
          <a:p>
            <a:pPr lvl="0">
              <a:lnSpc>
                <a:spcPct val="100000"/>
              </a:lnSpc>
              <a:spcBef>
                <a:spcPts val="0"/>
              </a:spcBef>
              <a:buFont typeface="Arial" charset="0"/>
              <a:buChar char="•"/>
            </a:pPr>
            <a:r>
              <a:rPr lang="es-ES" sz="2400" b="1" i="1" dirty="0"/>
              <a:t>Bipolar </a:t>
            </a:r>
            <a:r>
              <a:rPr lang="es-ES" sz="2400" b="1" i="1" dirty="0" err="1"/>
              <a:t>Disorder</a:t>
            </a:r>
            <a:r>
              <a:rPr lang="es-ES" sz="2400" b="1" i="1" dirty="0"/>
              <a:t> I</a:t>
            </a:r>
            <a:r>
              <a:rPr lang="es-ES" sz="2400" i="1" dirty="0"/>
              <a:t>: </a:t>
            </a:r>
            <a:r>
              <a:rPr lang="es-ES" sz="2400" dirty="0"/>
              <a:t> </a:t>
            </a:r>
            <a:r>
              <a:rPr lang="es-ES" sz="2400" dirty="0" err="1"/>
              <a:t>major</a:t>
            </a:r>
            <a:r>
              <a:rPr lang="es-ES" sz="2400" dirty="0"/>
              <a:t> </a:t>
            </a:r>
            <a:r>
              <a:rPr lang="es-ES" sz="2400" dirty="0" err="1"/>
              <a:t>depressive</a:t>
            </a:r>
            <a:r>
              <a:rPr lang="es-ES" sz="2400" dirty="0"/>
              <a:t> </a:t>
            </a:r>
            <a:r>
              <a:rPr lang="es-ES" sz="2400" dirty="0" err="1"/>
              <a:t>disorder</a:t>
            </a:r>
            <a:r>
              <a:rPr lang="es-ES" sz="2400" dirty="0"/>
              <a:t> + </a:t>
            </a:r>
            <a:r>
              <a:rPr lang="es-ES" sz="2400" dirty="0" err="1"/>
              <a:t>by</a:t>
            </a:r>
            <a:r>
              <a:rPr lang="es-ES" sz="2400" dirty="0"/>
              <a:t> at </a:t>
            </a:r>
            <a:r>
              <a:rPr lang="es-ES" sz="2400" dirty="0" err="1"/>
              <a:t>least</a:t>
            </a:r>
            <a:r>
              <a:rPr lang="es-ES" sz="2400" dirty="0"/>
              <a:t> </a:t>
            </a:r>
            <a:r>
              <a:rPr lang="es-ES" sz="2400" dirty="0" err="1"/>
              <a:t>one</a:t>
            </a:r>
            <a:r>
              <a:rPr lang="es-ES" sz="2400" dirty="0"/>
              <a:t> </a:t>
            </a:r>
            <a:r>
              <a:rPr lang="es-ES" sz="2400" dirty="0" err="1"/>
              <a:t>manic</a:t>
            </a:r>
            <a:r>
              <a:rPr lang="es-ES" sz="2400" dirty="0"/>
              <a:t> </a:t>
            </a:r>
            <a:r>
              <a:rPr lang="es-ES" sz="2400" dirty="0" err="1"/>
              <a:t>episode</a:t>
            </a:r>
            <a:r>
              <a:rPr lang="es-ES" sz="2400" dirty="0"/>
              <a:t> </a:t>
            </a:r>
            <a:r>
              <a:rPr lang="es-ES" sz="2400" dirty="0" err="1"/>
              <a:t>or</a:t>
            </a:r>
            <a:r>
              <a:rPr lang="es-ES" sz="2400" dirty="0"/>
              <a:t> </a:t>
            </a:r>
            <a:r>
              <a:rPr lang="es-ES" sz="2400" dirty="0" err="1"/>
              <a:t>mixed</a:t>
            </a:r>
            <a:r>
              <a:rPr lang="es-ES" sz="2400" dirty="0"/>
              <a:t> </a:t>
            </a:r>
            <a:r>
              <a:rPr lang="es-ES" sz="2400" dirty="0" err="1"/>
              <a:t>episode</a:t>
            </a:r>
            <a:r>
              <a:rPr lang="es-ES" sz="2400" dirty="0"/>
              <a:t>*.</a:t>
            </a:r>
          </a:p>
          <a:p>
            <a:pPr marL="0" indent="0">
              <a:lnSpc>
                <a:spcPct val="100000"/>
              </a:lnSpc>
              <a:spcBef>
                <a:spcPts val="0"/>
              </a:spcBef>
              <a:buNone/>
            </a:pPr>
            <a:r>
              <a:rPr lang="es-ES" sz="2200" dirty="0"/>
              <a:t>* </a:t>
            </a:r>
            <a:r>
              <a:rPr lang="es-ES" sz="2200" u="sng" dirty="0" err="1"/>
              <a:t>Mixed</a:t>
            </a:r>
            <a:r>
              <a:rPr lang="es-ES" sz="2200" u="sng" dirty="0"/>
              <a:t> </a:t>
            </a:r>
            <a:r>
              <a:rPr lang="es-ES" sz="2200" u="sng" dirty="0" err="1"/>
              <a:t>episode</a:t>
            </a:r>
            <a:r>
              <a:rPr lang="es-ES" sz="2200" dirty="0"/>
              <a:t>:  </a:t>
            </a:r>
            <a:r>
              <a:rPr lang="es-ES" sz="2200" dirty="0" err="1"/>
              <a:t>characterized</a:t>
            </a:r>
            <a:r>
              <a:rPr lang="es-ES" sz="2200" dirty="0"/>
              <a:t> </a:t>
            </a:r>
            <a:r>
              <a:rPr lang="es-ES" sz="2200" dirty="0" err="1"/>
              <a:t>by</a:t>
            </a:r>
            <a:r>
              <a:rPr lang="es-ES" sz="2200" dirty="0"/>
              <a:t> </a:t>
            </a:r>
            <a:r>
              <a:rPr lang="es-ES" sz="2200" dirty="0" err="1"/>
              <a:t>symptoms</a:t>
            </a:r>
            <a:r>
              <a:rPr lang="es-ES" sz="2200" dirty="0"/>
              <a:t> of </a:t>
            </a:r>
            <a:r>
              <a:rPr lang="es-ES" sz="2200" dirty="0" err="1"/>
              <a:t>both</a:t>
            </a:r>
            <a:r>
              <a:rPr lang="es-ES" sz="2200" dirty="0"/>
              <a:t> full-</a:t>
            </a:r>
            <a:r>
              <a:rPr lang="es-ES" sz="2200" dirty="0" err="1"/>
              <a:t>blown</a:t>
            </a:r>
            <a:r>
              <a:rPr lang="es-ES" sz="2200" dirty="0"/>
              <a:t> </a:t>
            </a:r>
            <a:r>
              <a:rPr lang="es-ES" sz="2200" dirty="0" err="1"/>
              <a:t>manic</a:t>
            </a:r>
            <a:r>
              <a:rPr lang="es-ES" sz="2200" dirty="0"/>
              <a:t> and </a:t>
            </a:r>
            <a:r>
              <a:rPr lang="es-ES" sz="2200" dirty="0" err="1"/>
              <a:t>major</a:t>
            </a:r>
            <a:r>
              <a:rPr lang="es-ES" sz="2200" dirty="0"/>
              <a:t> </a:t>
            </a:r>
            <a:r>
              <a:rPr lang="es-ES" sz="2200" dirty="0" err="1"/>
              <a:t>depressive</a:t>
            </a:r>
            <a:r>
              <a:rPr lang="es-ES" sz="2200" dirty="0"/>
              <a:t> </a:t>
            </a:r>
            <a:r>
              <a:rPr lang="es-ES" sz="2200" dirty="0" err="1"/>
              <a:t>episodes</a:t>
            </a:r>
            <a:r>
              <a:rPr lang="es-ES" sz="2200" dirty="0"/>
              <a:t> </a:t>
            </a:r>
            <a:r>
              <a:rPr lang="es-ES" sz="2200" dirty="0" err="1"/>
              <a:t>for</a:t>
            </a:r>
            <a:r>
              <a:rPr lang="es-ES" sz="2200" dirty="0"/>
              <a:t> </a:t>
            </a:r>
            <a:r>
              <a:rPr lang="es-ES" sz="2200" b="1" dirty="0"/>
              <a:t>at </a:t>
            </a:r>
            <a:r>
              <a:rPr lang="es-ES" sz="2200" b="1" dirty="0" err="1"/>
              <a:t>least</a:t>
            </a:r>
            <a:r>
              <a:rPr lang="es-ES" sz="2200" b="1" dirty="0"/>
              <a:t> 1 </a:t>
            </a:r>
            <a:r>
              <a:rPr lang="es-ES" sz="2200" b="1" dirty="0" err="1"/>
              <a:t>week</a:t>
            </a:r>
            <a:r>
              <a:rPr lang="es-ES" sz="2200" dirty="0"/>
              <a:t>, </a:t>
            </a:r>
            <a:r>
              <a:rPr lang="es-ES" sz="2200" dirty="0" err="1"/>
              <a:t>whether</a:t>
            </a:r>
            <a:r>
              <a:rPr lang="es-ES" sz="2200" dirty="0"/>
              <a:t> </a:t>
            </a:r>
            <a:r>
              <a:rPr lang="es-ES" sz="2200" dirty="0" err="1"/>
              <a:t>the</a:t>
            </a:r>
            <a:r>
              <a:rPr lang="es-ES" sz="2200" dirty="0"/>
              <a:t> </a:t>
            </a:r>
            <a:r>
              <a:rPr lang="es-ES" sz="2200" dirty="0" err="1"/>
              <a:t>symptoms</a:t>
            </a:r>
            <a:r>
              <a:rPr lang="es-ES" sz="2200" dirty="0"/>
              <a:t> are </a:t>
            </a:r>
            <a:r>
              <a:rPr lang="es-ES" sz="2200" dirty="0" err="1"/>
              <a:t>intermixed</a:t>
            </a:r>
            <a:r>
              <a:rPr lang="es-ES" sz="2200" dirty="0"/>
              <a:t> </a:t>
            </a:r>
            <a:r>
              <a:rPr lang="es-ES" sz="2200" dirty="0" err="1"/>
              <a:t>or</a:t>
            </a:r>
            <a:r>
              <a:rPr lang="es-ES" sz="2200" dirty="0"/>
              <a:t> </a:t>
            </a:r>
            <a:r>
              <a:rPr lang="es-ES" sz="2200" dirty="0" err="1"/>
              <a:t>alternate</a:t>
            </a:r>
            <a:r>
              <a:rPr lang="es-ES" sz="2200" dirty="0"/>
              <a:t> </a:t>
            </a:r>
            <a:r>
              <a:rPr lang="es-ES" sz="2200" dirty="0" err="1"/>
              <a:t>rapidly</a:t>
            </a:r>
            <a:r>
              <a:rPr lang="es-ES" sz="2200" dirty="0"/>
              <a:t> </a:t>
            </a:r>
            <a:r>
              <a:rPr lang="es-ES" sz="2200" dirty="0" err="1"/>
              <a:t>every</a:t>
            </a:r>
            <a:r>
              <a:rPr lang="es-ES" sz="2200" dirty="0"/>
              <a:t> </a:t>
            </a:r>
            <a:r>
              <a:rPr lang="es-ES" sz="2200" dirty="0" err="1"/>
              <a:t>few</a:t>
            </a:r>
            <a:r>
              <a:rPr lang="es-ES" sz="2200" dirty="0"/>
              <a:t> </a:t>
            </a:r>
            <a:r>
              <a:rPr lang="es-ES" sz="2200" dirty="0" err="1"/>
              <a:t>days</a:t>
            </a:r>
            <a:r>
              <a:rPr lang="es-ES" sz="2200" dirty="0"/>
              <a:t>.</a:t>
            </a:r>
          </a:p>
          <a:p>
            <a:pPr lvl="0">
              <a:lnSpc>
                <a:spcPct val="100000"/>
              </a:lnSpc>
              <a:spcBef>
                <a:spcPts val="0"/>
              </a:spcBef>
              <a:buFont typeface="Arial" charset="0"/>
              <a:buChar char="•"/>
            </a:pPr>
            <a:endParaRPr lang="es-ES" sz="1500" i="1" dirty="0"/>
          </a:p>
          <a:p>
            <a:pPr lvl="0">
              <a:lnSpc>
                <a:spcPct val="100000"/>
              </a:lnSpc>
              <a:spcBef>
                <a:spcPts val="0"/>
              </a:spcBef>
              <a:buFont typeface="Arial" charset="0"/>
              <a:buChar char="•"/>
            </a:pPr>
            <a:r>
              <a:rPr lang="es-ES" sz="2400" b="1" i="1" dirty="0"/>
              <a:t>Bipolar </a:t>
            </a:r>
            <a:r>
              <a:rPr lang="es-ES" sz="2400" b="1" i="1" dirty="0" err="1"/>
              <a:t>Disorder</a:t>
            </a:r>
            <a:r>
              <a:rPr lang="es-ES" sz="2400" b="1" i="1" dirty="0"/>
              <a:t> II: </a:t>
            </a:r>
            <a:r>
              <a:rPr lang="es-ES" sz="2400" dirty="0" err="1"/>
              <a:t>Major</a:t>
            </a:r>
            <a:r>
              <a:rPr lang="es-ES" sz="2400" dirty="0"/>
              <a:t> </a:t>
            </a:r>
            <a:r>
              <a:rPr lang="es-ES" sz="2400" dirty="0" err="1"/>
              <a:t>depressive</a:t>
            </a:r>
            <a:r>
              <a:rPr lang="es-ES" sz="2400" dirty="0"/>
              <a:t> </a:t>
            </a:r>
            <a:r>
              <a:rPr lang="es-ES" sz="2400" dirty="0" err="1"/>
              <a:t>episodes</a:t>
            </a:r>
            <a:r>
              <a:rPr lang="es-ES" sz="2400" dirty="0"/>
              <a:t> + </a:t>
            </a:r>
            <a:r>
              <a:rPr lang="es-ES" sz="2400" dirty="0" err="1"/>
              <a:t>hypomanic</a:t>
            </a:r>
            <a:r>
              <a:rPr lang="es-ES" sz="2400" dirty="0"/>
              <a:t> </a:t>
            </a:r>
            <a:r>
              <a:rPr lang="es-ES" sz="2400" dirty="0" err="1"/>
              <a:t>episo</a:t>
            </a:r>
            <a:r>
              <a:rPr lang="es-ES" sz="2400" dirty="0"/>
              <a:t>.</a:t>
            </a:r>
            <a:endParaRPr lang="es-ES" sz="2400" i="1" dirty="0"/>
          </a:p>
          <a:p>
            <a:pPr marR="0" lvl="0" defTabSz="914400" eaLnBrk="1" fontAlgn="auto" latinLnBrk="0" hangingPunct="1">
              <a:lnSpc>
                <a:spcPct val="100000"/>
              </a:lnSpc>
              <a:spcBef>
                <a:spcPts val="0"/>
              </a:spcBef>
              <a:spcAft>
                <a:spcPts val="0"/>
              </a:spcAft>
              <a:buClrTx/>
              <a:buSzTx/>
              <a:buFont typeface="Arial" charset="0"/>
              <a:buChar char="•"/>
              <a:tabLst/>
              <a:defRPr/>
            </a:pPr>
            <a:endParaRPr lang="es-ES" sz="2400" dirty="0"/>
          </a:p>
          <a:p>
            <a:pPr marL="0" marR="0" lvl="0" indent="0" defTabSz="914400" eaLnBrk="1" fontAlgn="auto" latinLnBrk="0" hangingPunct="1">
              <a:lnSpc>
                <a:spcPct val="100000"/>
              </a:lnSpc>
              <a:spcBef>
                <a:spcPts val="0"/>
              </a:spcBef>
              <a:spcAft>
                <a:spcPts val="0"/>
              </a:spcAft>
              <a:buClrTx/>
              <a:buSzTx/>
              <a:buFontTx/>
              <a:buNone/>
              <a:tabLst/>
              <a:defRPr/>
            </a:pPr>
            <a:endParaRPr lang="es-ES" sz="2400" dirty="0"/>
          </a:p>
          <a:p>
            <a:pPr marL="0" marR="0" lvl="0" indent="0" defTabSz="914400" eaLnBrk="1" fontAlgn="auto" latinLnBrk="0" hangingPunct="1">
              <a:lnSpc>
                <a:spcPct val="100000"/>
              </a:lnSpc>
              <a:spcBef>
                <a:spcPts val="0"/>
              </a:spcBef>
              <a:spcAft>
                <a:spcPts val="0"/>
              </a:spcAft>
              <a:buClrTx/>
              <a:buSzTx/>
              <a:buFontTx/>
              <a:buNone/>
              <a:tabLst/>
              <a:defRPr/>
            </a:pPr>
            <a:endParaRPr lang="es-ES" sz="2400" dirty="0"/>
          </a:p>
          <a:p>
            <a:pPr marL="0" lvl="0" indent="0">
              <a:lnSpc>
                <a:spcPct val="100000"/>
              </a:lnSpc>
              <a:spcBef>
                <a:spcPts val="0"/>
              </a:spcBef>
              <a:buNone/>
            </a:pPr>
            <a:endParaRPr lang="es-ES" sz="2400" dirty="0"/>
          </a:p>
        </p:txBody>
      </p:sp>
    </p:spTree>
    <p:extLst>
      <p:ext uri="{BB962C8B-B14F-4D97-AF65-F5344CB8AC3E}">
        <p14:creationId xmlns:p14="http://schemas.microsoft.com/office/powerpoint/2010/main" val="1747686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55577"/>
            <a:ext cx="8991600" cy="758824"/>
          </a:xfrm>
        </p:spPr>
        <p:txBody>
          <a:bodyPr>
            <a:noAutofit/>
          </a:bodyPr>
          <a:lstStyle/>
          <a:p>
            <a:r>
              <a:rPr lang="en-US" sz="3000"/>
              <a:t>Depressions That Are Not Mood Disorders</a:t>
            </a:r>
            <a:br>
              <a:rPr lang="en-US" sz="3000"/>
            </a:br>
            <a:endParaRPr lang="en-US" sz="3000"/>
          </a:p>
        </p:txBody>
      </p:sp>
      <p:sp>
        <p:nvSpPr>
          <p:cNvPr id="3" name="Content Placeholder 2"/>
          <p:cNvSpPr>
            <a:spLocks noGrp="1"/>
          </p:cNvSpPr>
          <p:nvPr>
            <p:ph idx="1"/>
          </p:nvPr>
        </p:nvSpPr>
        <p:spPr>
          <a:xfrm>
            <a:off x="266700" y="723900"/>
            <a:ext cx="8648700" cy="5905500"/>
          </a:xfrm>
        </p:spPr>
        <p:txBody>
          <a:bodyPr>
            <a:normAutofit/>
          </a:bodyPr>
          <a:lstStyle/>
          <a:p>
            <a:pPr marL="0" indent="0">
              <a:buNone/>
            </a:pPr>
            <a:r>
              <a:rPr lang="en-US" sz="2400" dirty="0">
                <a:solidFill>
                  <a:srgbClr val="9AB73C"/>
                </a:solidFill>
              </a:rPr>
              <a:t>LOSS AND THE GRIEVING PROCESS</a:t>
            </a:r>
          </a:p>
          <a:p>
            <a:pPr marL="0" indent="0">
              <a:buNone/>
            </a:pPr>
            <a:r>
              <a:rPr lang="en-US" sz="2400" dirty="0"/>
              <a:t>To be more difficult for men than for women</a:t>
            </a:r>
          </a:p>
          <a:p>
            <a:pPr marL="0" indent="0">
              <a:buNone/>
            </a:pPr>
            <a:r>
              <a:rPr lang="en-US" sz="2400" dirty="0" err="1"/>
              <a:t>Bolwlby´s</a:t>
            </a:r>
            <a:r>
              <a:rPr lang="en-US" sz="2400" dirty="0"/>
              <a:t> theory: our phases of normal response to the loss of a partner or close family member: </a:t>
            </a:r>
          </a:p>
          <a:p>
            <a:pPr marL="514350" indent="-514350">
              <a:buAutoNum type="arabicParenBoth"/>
            </a:pPr>
            <a:r>
              <a:rPr lang="en-US" sz="2400" dirty="0"/>
              <a:t>Numbing and disbelief, </a:t>
            </a:r>
          </a:p>
          <a:p>
            <a:pPr marL="514350" indent="-514350">
              <a:buAutoNum type="arabicParenBoth"/>
            </a:pPr>
            <a:r>
              <a:rPr lang="en-US" sz="2400" dirty="0"/>
              <a:t>yearning and searching for the dead person,</a:t>
            </a:r>
          </a:p>
          <a:p>
            <a:pPr marL="0" indent="0">
              <a:buNone/>
            </a:pPr>
            <a:r>
              <a:rPr lang="en-US" sz="2400" dirty="0"/>
              <a:t>(3) disorganization and despair that sets in when the person accepts the loss as permanent,                                                                              (4) some reorganization as the person gradually begins to rebuild his or her life.</a:t>
            </a:r>
            <a:endParaRPr lang="en-US" dirty="0"/>
          </a:p>
          <a:p>
            <a:pPr marL="0" indent="0">
              <a:buNone/>
            </a:pPr>
            <a:endParaRPr lang="en-US" sz="2400" dirty="0"/>
          </a:p>
          <a:p>
            <a:pPr marL="0" indent="0">
              <a:buNone/>
            </a:pPr>
            <a:r>
              <a:rPr lang="en-US" sz="2400" dirty="0"/>
              <a:t> Symptoms and impairment following other important losses (e.g., marital dissolution, unexpected economic misfortunes, or job loss) are virtually identical to those seen during bereavement.</a:t>
            </a:r>
          </a:p>
          <a:p>
            <a:pPr marL="0" indent="0">
              <a:buNone/>
            </a:pPr>
            <a:endParaRPr lang="en-US" sz="2400" dirty="0"/>
          </a:p>
        </p:txBody>
      </p:sp>
    </p:spTree>
    <p:extLst>
      <p:ext uri="{BB962C8B-B14F-4D97-AF65-F5344CB8AC3E}">
        <p14:creationId xmlns:p14="http://schemas.microsoft.com/office/powerpoint/2010/main" val="851714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62640"/>
            <a:ext cx="3771900" cy="607219"/>
          </a:xfrm>
        </p:spPr>
        <p:txBody>
          <a:bodyPr>
            <a:normAutofit/>
          </a:bodyPr>
          <a:lstStyle/>
          <a:p>
            <a:r>
              <a:rPr lang="es-ES" sz="3000" b="1" i="1" dirty="0" err="1"/>
              <a:t>Cyclothymic</a:t>
            </a:r>
            <a:r>
              <a:rPr lang="es-ES" sz="3000" b="1" i="1" dirty="0"/>
              <a:t> </a:t>
            </a:r>
            <a:r>
              <a:rPr lang="es-ES" sz="3000" b="1" i="1" dirty="0" err="1"/>
              <a:t>Disorder</a:t>
            </a:r>
            <a:endParaRPr lang="en-US" sz="3000" dirty="0"/>
          </a:p>
        </p:txBody>
      </p:sp>
      <p:pic>
        <p:nvPicPr>
          <p:cNvPr id="4" name="Picture 3"/>
          <p:cNvPicPr>
            <a:picLocks noChangeAspect="1"/>
          </p:cNvPicPr>
          <p:nvPr/>
        </p:nvPicPr>
        <p:blipFill rotWithShape="1">
          <a:blip r:embed="rId2"/>
          <a:srcRect l="7688" b="12248"/>
          <a:stretch/>
        </p:blipFill>
        <p:spPr>
          <a:xfrm>
            <a:off x="76200" y="787399"/>
            <a:ext cx="4494884" cy="5837847"/>
          </a:xfrm>
          <a:prstGeom prst="rect">
            <a:avLst/>
          </a:prstGeom>
        </p:spPr>
      </p:pic>
      <p:cxnSp>
        <p:nvCxnSpPr>
          <p:cNvPr id="6" name="Straight Connector 5"/>
          <p:cNvCxnSpPr/>
          <p:nvPr/>
        </p:nvCxnSpPr>
        <p:spPr>
          <a:xfrm>
            <a:off x="381000" y="1367502"/>
            <a:ext cx="1231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60400" y="1570702"/>
            <a:ext cx="72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81000" y="1786601"/>
            <a:ext cx="77470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54200" y="2637502"/>
            <a:ext cx="158750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866442" y="2866102"/>
            <a:ext cx="158750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3"/>
          <a:srcRect l="4914" r="4423"/>
          <a:stretch/>
        </p:blipFill>
        <p:spPr>
          <a:xfrm>
            <a:off x="4571084" y="1090122"/>
            <a:ext cx="4564434" cy="5232400"/>
          </a:xfrm>
          <a:prstGeom prst="rect">
            <a:avLst/>
          </a:prstGeom>
        </p:spPr>
      </p:pic>
      <p:sp>
        <p:nvSpPr>
          <p:cNvPr id="16" name="Title 1"/>
          <p:cNvSpPr txBox="1">
            <a:spLocks/>
          </p:cNvSpPr>
          <p:nvPr/>
        </p:nvSpPr>
        <p:spPr>
          <a:xfrm>
            <a:off x="5353050" y="372025"/>
            <a:ext cx="4286250" cy="377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i="1"/>
              <a:t>Bipolar </a:t>
            </a:r>
            <a:r>
              <a:rPr lang="es-ES" sz="3000" b="1" i="1" dirty="0" err="1"/>
              <a:t>Disorder</a:t>
            </a:r>
            <a:r>
              <a:rPr lang="es-ES" sz="3000" b="1" i="1" dirty="0"/>
              <a:t> I          </a:t>
            </a:r>
            <a:br>
              <a:rPr lang="es-ES" sz="3000" b="1" i="1" dirty="0"/>
            </a:br>
            <a:r>
              <a:rPr lang="es-ES" sz="3000" b="1" i="1" dirty="0"/>
              <a:t>Bipolar </a:t>
            </a:r>
            <a:r>
              <a:rPr lang="es-ES" sz="3000" b="1" i="1" dirty="0" err="1"/>
              <a:t>Disorder</a:t>
            </a:r>
            <a:r>
              <a:rPr lang="es-ES" sz="3000" b="1" i="1" dirty="0"/>
              <a:t> II</a:t>
            </a:r>
            <a:endParaRPr lang="en-US" sz="3000" dirty="0"/>
          </a:p>
        </p:txBody>
      </p:sp>
      <p:cxnSp>
        <p:nvCxnSpPr>
          <p:cNvPr id="18" name="Straight Connector 17"/>
          <p:cNvCxnSpPr/>
          <p:nvPr/>
        </p:nvCxnSpPr>
        <p:spPr>
          <a:xfrm flipV="1">
            <a:off x="7256218" y="4440902"/>
            <a:ext cx="158750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813369" y="4674814"/>
            <a:ext cx="158750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025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168274"/>
            <a:ext cx="7886700" cy="1325563"/>
          </a:xfrm>
        </p:spPr>
        <p:txBody>
          <a:bodyPr/>
          <a:lstStyle/>
          <a:p>
            <a:r>
              <a:rPr lang="en-US" dirty="0"/>
              <a:t>Some statistics</a:t>
            </a:r>
            <a:r>
              <a:rPr lang="mr-IN" dirty="0"/>
              <a:t>…</a:t>
            </a:r>
            <a:endParaRPr lang="en-US" dirty="0"/>
          </a:p>
        </p:txBody>
      </p:sp>
      <p:sp>
        <p:nvSpPr>
          <p:cNvPr id="3" name="Content Placeholder 2"/>
          <p:cNvSpPr>
            <a:spLocks noGrp="1"/>
          </p:cNvSpPr>
          <p:nvPr>
            <p:ph idx="1"/>
          </p:nvPr>
        </p:nvSpPr>
        <p:spPr>
          <a:xfrm>
            <a:off x="285750" y="947740"/>
            <a:ext cx="8705850" cy="5910260"/>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2-3% population</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a:t>Gender: Equal in male than in female</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a:t>Onset: starts at adolescence and young adulthood</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a:t>Bipolar disorder I starts 5 years earlier (on average) than Bipolar disorder II.</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indent="0">
              <a:lnSpc>
                <a:spcPct val="100000"/>
              </a:lnSpc>
              <a:spcBef>
                <a:spcPts val="0"/>
              </a:spcBef>
              <a:buNone/>
            </a:pPr>
            <a:r>
              <a:rPr lang="en-US" sz="2400" dirty="0"/>
              <a:t>Both are recurrent disorders, than can be seasonal:  </a:t>
            </a:r>
            <a:r>
              <a:rPr lang="en-US" sz="2400" b="1" dirty="0"/>
              <a:t>bipolar disorder with a seasonal pattern</a:t>
            </a:r>
          </a:p>
          <a:p>
            <a:pPr marL="0" indent="0">
              <a:lnSpc>
                <a:spcPct val="100000"/>
              </a:lnSpc>
              <a:spcBef>
                <a:spcPts val="0"/>
              </a:spcBef>
              <a:buNone/>
            </a:pPr>
            <a:endParaRPr lang="en-US" sz="2400" b="1" dirty="0"/>
          </a:p>
          <a:p>
            <a:pPr marL="0" indent="0">
              <a:lnSpc>
                <a:spcPct val="100000"/>
              </a:lnSpc>
              <a:spcBef>
                <a:spcPts val="0"/>
              </a:spcBef>
              <a:buNone/>
            </a:pPr>
            <a:r>
              <a:rPr lang="en-US" sz="2400" dirty="0"/>
              <a:t>5-10% of bipolar patients experience at least </a:t>
            </a:r>
            <a:r>
              <a:rPr lang="en-US" sz="2400" b="1" dirty="0"/>
              <a:t>four</a:t>
            </a:r>
            <a:r>
              <a:rPr lang="en-US" sz="2400" dirty="0"/>
              <a:t> episodes (either manic or depressive) every year, a pattern known as </a:t>
            </a:r>
            <a:r>
              <a:rPr lang="en-US" sz="2400" b="1" dirty="0"/>
              <a:t>rapid cycling.</a:t>
            </a:r>
          </a:p>
          <a:p>
            <a:pPr marL="0" indent="0">
              <a:lnSpc>
                <a:spcPct val="100000"/>
              </a:lnSpc>
              <a:spcBef>
                <a:spcPts val="0"/>
              </a:spcBef>
              <a:buNone/>
            </a:pPr>
            <a:endParaRPr lang="en-US" sz="2400" dirty="0"/>
          </a:p>
          <a:p>
            <a:pPr marL="0" indent="0">
              <a:lnSpc>
                <a:spcPct val="100000"/>
              </a:lnSpc>
              <a:spcBef>
                <a:spcPts val="0"/>
              </a:spcBef>
              <a:buNone/>
            </a:pPr>
            <a:r>
              <a:rPr lang="en-US" sz="2400" dirty="0"/>
              <a:t>Recovery rate: 82% relapse within 7 years.</a:t>
            </a:r>
          </a:p>
          <a:p>
            <a:pPr marL="0" indent="0">
              <a:lnSpc>
                <a:spcPct val="100000"/>
              </a:lnSpc>
              <a:spcBef>
                <a:spcPts val="0"/>
              </a:spcBef>
              <a:buNone/>
            </a:pPr>
            <a:endParaRPr lang="en-US" sz="2400" dirty="0"/>
          </a:p>
          <a:p>
            <a:pPr marL="0" indent="0">
              <a:lnSpc>
                <a:spcPct val="100000"/>
              </a:lnSpc>
              <a:spcBef>
                <a:spcPts val="0"/>
              </a:spcBef>
              <a:buNone/>
            </a:pPr>
            <a:r>
              <a:rPr lang="en-US" sz="2400" dirty="0"/>
              <a:t> </a:t>
            </a:r>
          </a:p>
        </p:txBody>
      </p:sp>
    </p:spTree>
    <p:extLst>
      <p:ext uri="{BB962C8B-B14F-4D97-AF65-F5344CB8AC3E}">
        <p14:creationId xmlns:p14="http://schemas.microsoft.com/office/powerpoint/2010/main" val="1112650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174626"/>
            <a:ext cx="7886700" cy="1325563"/>
          </a:xfrm>
        </p:spPr>
        <p:txBody>
          <a:bodyPr/>
          <a:lstStyle/>
          <a:p>
            <a:r>
              <a:rPr lang="en-US" dirty="0"/>
              <a:t>Cases</a:t>
            </a:r>
            <a:r>
              <a:rPr lang="mr-IN" dirty="0"/>
              <a:t>…</a:t>
            </a:r>
            <a:endParaRPr lang="en-US" dirty="0"/>
          </a:p>
        </p:txBody>
      </p:sp>
      <p:pic>
        <p:nvPicPr>
          <p:cNvPr id="5" name="Picture 4"/>
          <p:cNvPicPr>
            <a:picLocks noChangeAspect="1"/>
          </p:cNvPicPr>
          <p:nvPr/>
        </p:nvPicPr>
        <p:blipFill>
          <a:blip r:embed="rId2"/>
          <a:stretch>
            <a:fillRect/>
          </a:stretch>
        </p:blipFill>
        <p:spPr>
          <a:xfrm>
            <a:off x="2603494" y="0"/>
            <a:ext cx="4957737" cy="6858000"/>
          </a:xfrm>
          <a:prstGeom prst="rect">
            <a:avLst/>
          </a:prstGeom>
        </p:spPr>
      </p:pic>
    </p:spTree>
    <p:extLst>
      <p:ext uri="{BB962C8B-B14F-4D97-AF65-F5344CB8AC3E}">
        <p14:creationId xmlns:p14="http://schemas.microsoft.com/office/powerpoint/2010/main" val="499982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4" name="Picture 3"/>
          <p:cNvPicPr>
            <a:picLocks noChangeAspect="1"/>
          </p:cNvPicPr>
          <p:nvPr/>
        </p:nvPicPr>
        <p:blipFill>
          <a:blip r:embed="rId2"/>
          <a:stretch>
            <a:fillRect/>
          </a:stretch>
        </p:blipFill>
        <p:spPr>
          <a:xfrm>
            <a:off x="2327155" y="0"/>
            <a:ext cx="4489689" cy="6858000"/>
          </a:xfrm>
          <a:prstGeom prst="rect">
            <a:avLst/>
          </a:prstGeom>
        </p:spPr>
      </p:pic>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68726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47650" y="225425"/>
            <a:ext cx="8896350" cy="4351338"/>
          </a:xfrm>
        </p:spPr>
        <p:txBody>
          <a:bodyPr>
            <a:normAutofit/>
          </a:bodyPr>
          <a:lstStyle/>
          <a:p>
            <a:pPr marL="0" indent="0">
              <a:buNone/>
            </a:pPr>
            <a:r>
              <a:rPr lang="en-US" sz="2400" dirty="0"/>
              <a:t>Video: </a:t>
            </a:r>
            <a:r>
              <a:rPr lang="en-US" sz="1000" dirty="0">
                <a:hlinkClick r:id="rId2"/>
              </a:rPr>
              <a:t>http://visual.pearsoncmg.com/</a:t>
            </a:r>
            <a:r>
              <a:rPr lang="en-US" sz="1000" dirty="0"/>
              <a:t> </a:t>
            </a:r>
            <a:r>
              <a:rPr lang="en-US" sz="1000" dirty="0" err="1"/>
              <a:t>mypsychlababnormal</a:t>
            </a:r>
            <a:r>
              <a:rPr lang="en-US" sz="1000" dirty="0"/>
              <a:t>/</a:t>
            </a:r>
            <a:r>
              <a:rPr lang="en-US" sz="1000" dirty="0" err="1"/>
              <a:t>index.php?clipId</a:t>
            </a:r>
            <a:r>
              <a:rPr lang="en-US" sz="1000" dirty="0"/>
              <a:t>=12</a:t>
            </a:r>
          </a:p>
        </p:txBody>
      </p:sp>
      <p:sp>
        <p:nvSpPr>
          <p:cNvPr id="7" name="Rectangle 6"/>
          <p:cNvSpPr/>
          <p:nvPr/>
        </p:nvSpPr>
        <p:spPr>
          <a:xfrm>
            <a:off x="247650" y="1198444"/>
            <a:ext cx="8763000" cy="3539430"/>
          </a:xfrm>
          <a:prstGeom prst="rect">
            <a:avLst/>
          </a:prstGeom>
        </p:spPr>
        <p:txBody>
          <a:bodyPr wrap="square">
            <a:spAutoFit/>
          </a:bodyPr>
          <a:lstStyle/>
          <a:p>
            <a:r>
              <a:rPr lang="en-US" sz="2400" dirty="0"/>
              <a:t>In Bipolar disorders the duration of </a:t>
            </a:r>
            <a:r>
              <a:rPr lang="en-US" sz="2400" b="1" dirty="0"/>
              <a:t>manic                                               and hypomanic episodes tends to be                                                shorter</a:t>
            </a:r>
            <a:r>
              <a:rPr lang="en-US" sz="2400" dirty="0"/>
              <a:t> than the duration of depressive                                          episodes (x3 times)</a:t>
            </a:r>
          </a:p>
          <a:p>
            <a:endParaRPr lang="en-US" sz="800" dirty="0">
              <a:effectLst/>
            </a:endParaRPr>
          </a:p>
          <a:p>
            <a:r>
              <a:rPr lang="en-US" sz="2400" dirty="0"/>
              <a:t>Video: </a:t>
            </a:r>
            <a:r>
              <a:rPr lang="en-US" sz="2400" dirty="0">
                <a:hlinkClick r:id="rId3"/>
              </a:rPr>
              <a:t>http://visual.pearsoncmg.com/mypsychlababnormal/index.php?clipId=12</a:t>
            </a:r>
            <a:endParaRPr lang="en-US" sz="2400" dirty="0"/>
          </a:p>
          <a:p>
            <a:endParaRPr lang="en-US" sz="2400" dirty="0"/>
          </a:p>
          <a:p>
            <a:endParaRPr lang="en-US" sz="2400" dirty="0">
              <a:effectLst/>
            </a:endParaRPr>
          </a:p>
        </p:txBody>
      </p:sp>
      <p:sp>
        <p:nvSpPr>
          <p:cNvPr id="10" name="Rectangle 9"/>
          <p:cNvSpPr/>
          <p:nvPr/>
        </p:nvSpPr>
        <p:spPr>
          <a:xfrm>
            <a:off x="180975" y="4104700"/>
            <a:ext cx="8896350" cy="3785652"/>
          </a:xfrm>
          <a:prstGeom prst="rect">
            <a:avLst/>
          </a:prstGeom>
        </p:spPr>
        <p:txBody>
          <a:bodyPr wrap="square">
            <a:spAutoFit/>
          </a:bodyPr>
          <a:lstStyle/>
          <a:p>
            <a:r>
              <a:rPr lang="en-US" sz="2400" dirty="0"/>
              <a:t>Differential criteria: </a:t>
            </a:r>
          </a:p>
          <a:p>
            <a:r>
              <a:rPr lang="en-US" sz="2400" dirty="0">
                <a:solidFill>
                  <a:schemeClr val="bg1">
                    <a:lumMod val="50000"/>
                  </a:schemeClr>
                </a:solidFill>
              </a:rPr>
              <a:t>People with a bipolar depressive episode tend, on average, to show more mood </a:t>
            </a:r>
            <a:r>
              <a:rPr lang="en-US" sz="2400" dirty="0" err="1">
                <a:solidFill>
                  <a:schemeClr val="bg1">
                    <a:lumMod val="50000"/>
                  </a:schemeClr>
                </a:solidFill>
              </a:rPr>
              <a:t>labililty</a:t>
            </a:r>
            <a:r>
              <a:rPr lang="en-US" sz="2400" dirty="0">
                <a:solidFill>
                  <a:schemeClr val="bg1">
                    <a:lumMod val="50000"/>
                  </a:schemeClr>
                </a:solidFill>
              </a:rPr>
              <a:t>, more psychotic features, more psychomotor retardation, and more substance abuse.</a:t>
            </a:r>
          </a:p>
          <a:p>
            <a:endParaRPr lang="en-US" sz="2400" dirty="0">
              <a:solidFill>
                <a:schemeClr val="bg1">
                  <a:lumMod val="50000"/>
                </a:schemeClr>
              </a:solidFill>
            </a:endParaRPr>
          </a:p>
          <a:p>
            <a:r>
              <a:rPr lang="en-US" sz="2400" dirty="0"/>
              <a:t>Individuals with unipolar depression, on average, show more</a:t>
            </a:r>
          </a:p>
          <a:p>
            <a:r>
              <a:rPr lang="en-US" sz="2400" dirty="0"/>
              <a:t>anxiety, agitation, insomnia, physical complaints, and weight loss.</a:t>
            </a:r>
          </a:p>
          <a:p>
            <a:endParaRPr lang="en-US" sz="2400" dirty="0">
              <a:effectLst/>
            </a:endParaRPr>
          </a:p>
          <a:p>
            <a:endParaRPr lang="en-US" sz="2400" dirty="0"/>
          </a:p>
          <a:p>
            <a:endParaRPr lang="en-US" sz="2400" dirty="0">
              <a:effectLst/>
            </a:endParaRPr>
          </a:p>
        </p:txBody>
      </p:sp>
      <p:pic>
        <p:nvPicPr>
          <p:cNvPr id="2" name="Picture 1"/>
          <p:cNvPicPr>
            <a:picLocks noChangeAspect="1"/>
          </p:cNvPicPr>
          <p:nvPr/>
        </p:nvPicPr>
        <p:blipFill>
          <a:blip r:embed="rId4"/>
          <a:stretch>
            <a:fillRect/>
          </a:stretch>
        </p:blipFill>
        <p:spPr>
          <a:xfrm>
            <a:off x="5633085" y="884747"/>
            <a:ext cx="3459480" cy="1944466"/>
          </a:xfrm>
          <a:prstGeom prst="rect">
            <a:avLst/>
          </a:prstGeom>
        </p:spPr>
      </p:pic>
    </p:spTree>
    <p:extLst>
      <p:ext uri="{BB962C8B-B14F-4D97-AF65-F5344CB8AC3E}">
        <p14:creationId xmlns:p14="http://schemas.microsoft.com/office/powerpoint/2010/main" val="101442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8801100" cy="682624"/>
          </a:xfrm>
        </p:spPr>
        <p:txBody>
          <a:bodyPr>
            <a:normAutofit fontScale="90000"/>
          </a:bodyPr>
          <a:lstStyle/>
          <a:p>
            <a:pPr lvl="0"/>
            <a:r>
              <a:rPr lang="en-US" sz="3000" dirty="0"/>
              <a:t>Causal factors of </a:t>
            </a:r>
            <a:r>
              <a:rPr lang="en-US" sz="3000"/>
              <a:t>Bipolar Disorders: </a:t>
            </a:r>
            <a:r>
              <a:rPr lang="en-US" sz="3200"/>
              <a:t>Biological </a:t>
            </a:r>
            <a:r>
              <a:rPr lang="en-US" sz="3200" dirty="0"/>
              <a:t>causal factors</a:t>
            </a:r>
            <a:br>
              <a:rPr lang="en-US" sz="3200" dirty="0"/>
            </a:br>
            <a:endParaRPr lang="en-US" sz="3000" dirty="0"/>
          </a:p>
        </p:txBody>
      </p:sp>
      <p:sp>
        <p:nvSpPr>
          <p:cNvPr id="3" name="Content Placeholder 2"/>
          <p:cNvSpPr>
            <a:spLocks noGrp="1"/>
          </p:cNvSpPr>
          <p:nvPr>
            <p:ph idx="1"/>
          </p:nvPr>
        </p:nvSpPr>
        <p:spPr>
          <a:xfrm>
            <a:off x="190500" y="263524"/>
            <a:ext cx="8801100" cy="6594476"/>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b="1" dirty="0"/>
              <a:t>Gene influence: </a:t>
            </a:r>
            <a:r>
              <a:rPr lang="en-US" sz="2400" dirty="0"/>
              <a:t>Having a first-degree relative with bipolar disorder multiplies by 10 the chances to develop it.</a:t>
            </a:r>
          </a:p>
          <a:p>
            <a:pPr marL="0" marR="0" lvl="0" indent="0" defTabSz="914400" eaLnBrk="1" fontAlgn="auto" latinLnBrk="0" hangingPunct="1">
              <a:lnSpc>
                <a:spcPct val="100000"/>
              </a:lnSpc>
              <a:spcBef>
                <a:spcPts val="0"/>
              </a:spcBef>
              <a:spcAft>
                <a:spcPts val="0"/>
              </a:spcAft>
              <a:buClrTx/>
              <a:buSzTx/>
              <a:buFontTx/>
              <a:buNone/>
              <a:tabLst/>
              <a:defRPr/>
            </a:pPr>
            <a:endParaRPr lang="en-US" sz="10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a:t>Chromosomal site: genetic transmission is polygenic </a:t>
            </a:r>
          </a:p>
          <a:p>
            <a:pPr marL="0" marR="0" lvl="0" indent="0" defTabSz="914400" eaLnBrk="1" fontAlgn="auto" latinLnBrk="0" hangingPunct="1">
              <a:lnSpc>
                <a:spcPct val="100000"/>
              </a:lnSpc>
              <a:spcBef>
                <a:spcPts val="0"/>
              </a:spcBef>
              <a:spcAft>
                <a:spcPts val="0"/>
              </a:spcAft>
              <a:buClrTx/>
              <a:buSzTx/>
              <a:buFontTx/>
              <a:buNone/>
              <a:tabLst/>
              <a:defRPr/>
            </a:pPr>
            <a:endParaRPr lang="en-US" sz="10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a:t>The is a large genetic variability between “mania” and “depression”.</a:t>
            </a:r>
          </a:p>
          <a:p>
            <a:pPr marL="0" marR="0" lvl="0" indent="0" defTabSz="914400" eaLnBrk="1" fontAlgn="auto" latinLnBrk="0" hangingPunct="1">
              <a:lnSpc>
                <a:spcPct val="100000"/>
              </a:lnSpc>
              <a:spcBef>
                <a:spcPts val="0"/>
              </a:spcBef>
              <a:spcAft>
                <a:spcPts val="0"/>
              </a:spcAft>
              <a:buClrTx/>
              <a:buSzTx/>
              <a:buFontTx/>
              <a:buNone/>
              <a:tabLst/>
              <a:defRPr/>
            </a:pPr>
            <a:endParaRPr lang="en-US" sz="2400" b="1" dirty="0"/>
          </a:p>
          <a:p>
            <a:pPr marL="0" indent="0">
              <a:lnSpc>
                <a:spcPct val="100000"/>
              </a:lnSpc>
              <a:spcBef>
                <a:spcPts val="0"/>
              </a:spcBef>
              <a:buNone/>
            </a:pPr>
            <a:r>
              <a:rPr lang="en-US" sz="2400" b="1" dirty="0"/>
              <a:t>Neurochemical factors:  </a:t>
            </a:r>
            <a:r>
              <a:rPr lang="en-US" sz="2400" dirty="0"/>
              <a:t>norepinephrine, serotonin, and dopamine</a:t>
            </a:r>
          </a:p>
          <a:p>
            <a:pPr marL="0" indent="0">
              <a:lnSpc>
                <a:spcPct val="100000"/>
              </a:lnSpc>
              <a:spcBef>
                <a:spcPts val="0"/>
              </a:spcBef>
              <a:buNone/>
            </a:pPr>
            <a:r>
              <a:rPr lang="en-US" sz="2400" dirty="0"/>
              <a:t>are all involved in regulating our mood states. Disturbances in their balance seem to be one of the keys to understanding this ill.</a:t>
            </a:r>
          </a:p>
          <a:p>
            <a:pPr marL="0" indent="0">
              <a:lnSpc>
                <a:spcPct val="100000"/>
              </a:lnSpc>
              <a:spcBef>
                <a:spcPts val="0"/>
              </a:spcBef>
              <a:buNone/>
            </a:pPr>
            <a:endParaRPr lang="en-US" sz="2400" dirty="0"/>
          </a:p>
          <a:p>
            <a:pPr marL="0" indent="0">
              <a:lnSpc>
                <a:spcPct val="100000"/>
              </a:lnSpc>
              <a:spcBef>
                <a:spcPts val="0"/>
              </a:spcBef>
              <a:buNone/>
            </a:pPr>
            <a:r>
              <a:rPr lang="en-US" sz="2400" b="1" dirty="0"/>
              <a:t>Abnormalities of hormonal regulatory systems</a:t>
            </a:r>
            <a:r>
              <a:rPr lang="en-US" sz="2400" dirty="0"/>
              <a:t>:  Cortisol levels are elevated in bipolar depression but they are decreased during manic episodes.</a:t>
            </a:r>
          </a:p>
          <a:p>
            <a:pPr marL="0" indent="0">
              <a:lnSpc>
                <a:spcPct val="100000"/>
              </a:lnSpc>
              <a:spcBef>
                <a:spcPts val="0"/>
              </a:spcBef>
              <a:buNone/>
            </a:pPr>
            <a:endParaRPr lang="en-US" sz="1000" b="1" dirty="0"/>
          </a:p>
          <a:p>
            <a:pPr marL="0" indent="0">
              <a:buNone/>
            </a:pPr>
            <a:r>
              <a:rPr lang="en-US" sz="2400" b="1" dirty="0"/>
              <a:t>Neurophysiological and neuroanatomical influences</a:t>
            </a:r>
            <a:r>
              <a:rPr lang="en-US" sz="2400" dirty="0"/>
              <a:t>: PET, fMRI, EEG;  </a:t>
            </a:r>
          </a:p>
          <a:p>
            <a:pPr marL="0" indent="0">
              <a:lnSpc>
                <a:spcPct val="100000"/>
              </a:lnSpc>
              <a:spcBef>
                <a:spcPts val="0"/>
              </a:spcBef>
              <a:buNone/>
            </a:pPr>
            <a:r>
              <a:rPr lang="en-US" sz="2400" dirty="0"/>
              <a:t>left prefrontal cortex activity is reduced during depression, during mania it is increased in certain other parts of the prefrontal cortex.</a:t>
            </a:r>
          </a:p>
          <a:p>
            <a:pPr marL="0" indent="0">
              <a:lnSpc>
                <a:spcPct val="100000"/>
              </a:lnSpc>
              <a:spcBef>
                <a:spcPts val="0"/>
              </a:spcBef>
              <a:buNone/>
            </a:pPr>
            <a:endParaRPr lang="en-US" sz="2400" dirty="0"/>
          </a:p>
          <a:p>
            <a:pPr marL="0" indent="0">
              <a:lnSpc>
                <a:spcPct val="100000"/>
              </a:lnSpc>
              <a:spcBef>
                <a:spcPts val="0"/>
              </a:spcBef>
              <a:buNone/>
            </a:pPr>
            <a:endParaRPr lang="en-US" sz="2400" b="1" dirty="0"/>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p:txBody>
      </p:sp>
    </p:spTree>
    <p:extLst>
      <p:ext uri="{BB962C8B-B14F-4D97-AF65-F5344CB8AC3E}">
        <p14:creationId xmlns:p14="http://schemas.microsoft.com/office/powerpoint/2010/main" val="172841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209550" y="209550"/>
            <a:ext cx="8705850" cy="6400800"/>
          </a:xfrm>
        </p:spPr>
        <p:txBody>
          <a:bodyPr>
            <a:normAutofit fontScale="97500"/>
          </a:bodyPr>
          <a:lstStyle/>
          <a:p>
            <a:pPr marL="0" lvl="0" indent="0">
              <a:buNone/>
            </a:pPr>
            <a:r>
              <a:rPr lang="en-US" sz="3200" dirty="0"/>
              <a:t>Psychological causal factors of Bipolar Disorders </a:t>
            </a:r>
            <a:br>
              <a:rPr lang="en-US" sz="3200" dirty="0"/>
            </a:br>
            <a:endParaRPr lang="en-US" sz="3200" dirty="0"/>
          </a:p>
          <a:p>
            <a:pPr marL="0" indent="0">
              <a:buNone/>
            </a:pPr>
            <a:r>
              <a:rPr lang="en-US" sz="2500" b="1" dirty="0"/>
              <a:t>Stressful life events: </a:t>
            </a:r>
            <a:r>
              <a:rPr lang="en-US" sz="2500" dirty="0"/>
              <a:t> influence the </a:t>
            </a:r>
            <a:r>
              <a:rPr lang="en-US" sz="2500" b="1" dirty="0"/>
              <a:t>timing</a:t>
            </a:r>
            <a:r>
              <a:rPr lang="en-US" sz="2500" dirty="0"/>
              <a:t> of an episode, perhaps by activating the underlying vulnerability.</a:t>
            </a:r>
          </a:p>
          <a:p>
            <a:pPr marL="0" indent="0">
              <a:buNone/>
            </a:pPr>
            <a:endParaRPr lang="en-US" sz="1000" b="1" dirty="0"/>
          </a:p>
          <a:p>
            <a:pPr marL="0" indent="0">
              <a:buNone/>
            </a:pPr>
            <a:r>
              <a:rPr lang="en-US" sz="2500" b="1" dirty="0"/>
              <a:t>Other Psychological factors</a:t>
            </a:r>
            <a:endParaRPr lang="en-US" sz="2500" dirty="0"/>
          </a:p>
          <a:p>
            <a:pPr>
              <a:buFontTx/>
              <a:buChar char="-"/>
            </a:pPr>
            <a:r>
              <a:rPr lang="en-US" sz="2500" dirty="0"/>
              <a:t>Social environmental variables : low social support</a:t>
            </a:r>
          </a:p>
          <a:p>
            <a:pPr>
              <a:buFontTx/>
              <a:buChar char="-"/>
            </a:pPr>
            <a:r>
              <a:rPr lang="en-US" sz="2500" dirty="0"/>
              <a:t>Personality and cognitive variables: E.g. Neuroticism </a:t>
            </a:r>
          </a:p>
          <a:p>
            <a:pPr>
              <a:buFontTx/>
              <a:buChar char="-"/>
            </a:pPr>
            <a:r>
              <a:rPr lang="en-US" sz="2500" dirty="0"/>
              <a:t>Cognitive styles:  </a:t>
            </a:r>
            <a:r>
              <a:rPr lang="en-US" sz="2400" dirty="0"/>
              <a:t>cognitive </a:t>
            </a:r>
          </a:p>
          <a:p>
            <a:pPr marL="0" indent="0">
              <a:lnSpc>
                <a:spcPct val="100000"/>
              </a:lnSpc>
              <a:buNone/>
            </a:pPr>
            <a:r>
              <a:rPr lang="en-US" sz="2400" dirty="0"/>
              <a:t>styles that are related to </a:t>
            </a:r>
          </a:p>
          <a:p>
            <a:pPr marL="0" indent="0">
              <a:lnSpc>
                <a:spcPct val="100000"/>
              </a:lnSpc>
              <a:buNone/>
            </a:pPr>
            <a:r>
              <a:rPr lang="en-US" sz="2400" dirty="0"/>
              <a:t>goal-striving, drive, and </a:t>
            </a:r>
          </a:p>
          <a:p>
            <a:pPr marL="0" indent="0">
              <a:lnSpc>
                <a:spcPct val="100000"/>
              </a:lnSpc>
              <a:buNone/>
            </a:pPr>
            <a:r>
              <a:rPr lang="en-US" sz="2400" dirty="0"/>
              <a:t>incentive motivation have</a:t>
            </a:r>
          </a:p>
          <a:p>
            <a:pPr marL="0" indent="0">
              <a:lnSpc>
                <a:spcPct val="100000"/>
              </a:lnSpc>
              <a:buNone/>
            </a:pPr>
            <a:r>
              <a:rPr lang="en-US" sz="2400" dirty="0"/>
              <a:t>been associated with </a:t>
            </a:r>
          </a:p>
          <a:p>
            <a:pPr marL="0" indent="0">
              <a:lnSpc>
                <a:spcPct val="100000"/>
              </a:lnSpc>
              <a:buNone/>
            </a:pPr>
            <a:r>
              <a:rPr lang="en-US" sz="2400" dirty="0"/>
              <a:t>bipolar disorder.</a:t>
            </a:r>
          </a:p>
          <a:p>
            <a:pPr>
              <a:buFontTx/>
              <a:buChar char="-"/>
            </a:pPr>
            <a:endParaRPr lang="en-US" sz="2500" dirty="0"/>
          </a:p>
          <a:p>
            <a:pPr marL="0" indent="0">
              <a:buNone/>
            </a:pPr>
            <a:endParaRPr lang="en-US" sz="2500" dirty="0"/>
          </a:p>
          <a:p>
            <a:pPr marL="0" indent="0">
              <a:buNone/>
            </a:pPr>
            <a:endParaRPr lang="en-US" sz="2500" dirty="0"/>
          </a:p>
          <a:p>
            <a:pPr marL="0" lvl="0" indent="0">
              <a:buNone/>
            </a:pPr>
            <a:endParaRPr lang="en-US" sz="3000" dirty="0"/>
          </a:p>
        </p:txBody>
      </p:sp>
      <p:pic>
        <p:nvPicPr>
          <p:cNvPr id="6" name="Picture 5"/>
          <p:cNvPicPr>
            <a:picLocks noChangeAspect="1"/>
          </p:cNvPicPr>
          <p:nvPr/>
        </p:nvPicPr>
        <p:blipFill>
          <a:blip r:embed="rId2"/>
          <a:stretch>
            <a:fillRect/>
          </a:stretch>
        </p:blipFill>
        <p:spPr>
          <a:xfrm>
            <a:off x="3688730" y="3931503"/>
            <a:ext cx="5366370" cy="2831247"/>
          </a:xfrm>
          <a:prstGeom prst="rect">
            <a:avLst/>
          </a:prstGeom>
        </p:spPr>
      </p:pic>
    </p:spTree>
    <p:extLst>
      <p:ext uri="{BB962C8B-B14F-4D97-AF65-F5344CB8AC3E}">
        <p14:creationId xmlns:p14="http://schemas.microsoft.com/office/powerpoint/2010/main" val="295282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0"/>
            <a:ext cx="7886700" cy="990600"/>
          </a:xfrm>
        </p:spPr>
        <p:txBody>
          <a:bodyPr>
            <a:normAutofit/>
          </a:bodyPr>
          <a:lstStyle/>
          <a:p>
            <a:r>
              <a:rPr lang="en-US" sz="3800" dirty="0"/>
              <a:t>Treatments</a:t>
            </a:r>
          </a:p>
        </p:txBody>
      </p:sp>
      <p:sp>
        <p:nvSpPr>
          <p:cNvPr id="3" name="Content Placeholder 2"/>
          <p:cNvSpPr>
            <a:spLocks noGrp="1"/>
          </p:cNvSpPr>
          <p:nvPr>
            <p:ph idx="1"/>
          </p:nvPr>
        </p:nvSpPr>
        <p:spPr>
          <a:xfrm>
            <a:off x="93784" y="990600"/>
            <a:ext cx="9144000" cy="5867400"/>
          </a:xfrm>
        </p:spPr>
        <p:txBody>
          <a:bodyPr>
            <a:normAutofit/>
          </a:bodyPr>
          <a:lstStyle/>
          <a:p>
            <a:pPr marL="0" indent="0">
              <a:lnSpc>
                <a:spcPct val="100000"/>
              </a:lnSpc>
              <a:spcBef>
                <a:spcPts val="0"/>
              </a:spcBef>
              <a:buNone/>
            </a:pPr>
            <a:r>
              <a:rPr lang="en-US" sz="2400" b="1" dirty="0"/>
              <a:t>Pharmacotherapy: </a:t>
            </a:r>
            <a:r>
              <a:rPr lang="en-US" sz="2400" dirty="0"/>
              <a:t>Antidepressant:</a:t>
            </a:r>
          </a:p>
          <a:p>
            <a:pPr marL="0" indent="0">
              <a:lnSpc>
                <a:spcPct val="100000"/>
              </a:lnSpc>
              <a:spcBef>
                <a:spcPts val="0"/>
              </a:spcBef>
              <a:buNone/>
            </a:pPr>
            <a:r>
              <a:rPr lang="en-US" sz="2400" dirty="0"/>
              <a:t>Take 3-5 weeks to take effect</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a:lnSpc>
                <a:spcPct val="100000"/>
              </a:lnSpc>
              <a:spcBef>
                <a:spcPts val="0"/>
              </a:spcBef>
              <a:buFontTx/>
              <a:buChar char="-"/>
            </a:pPr>
            <a:r>
              <a:rPr lang="en-US" sz="2400" dirty="0"/>
              <a:t>MAOIs- monoamine oxidase inhibitors                                                              MAO enzyme responsible for the                                                                      break-down Norepinephrine &amp; Serotonin </a:t>
            </a:r>
          </a:p>
          <a:p>
            <a:pPr>
              <a:lnSpc>
                <a:spcPct val="100000"/>
              </a:lnSpc>
              <a:spcBef>
                <a:spcPts val="0"/>
              </a:spcBef>
              <a:buFontTx/>
              <a:buChar char="-"/>
            </a:pPr>
            <a:endParaRPr lang="en-US" sz="2400" dirty="0"/>
          </a:p>
          <a:p>
            <a:pPr>
              <a:lnSpc>
                <a:spcPct val="100000"/>
              </a:lnSpc>
              <a:spcBef>
                <a:spcPts val="0"/>
              </a:spcBef>
              <a:buFontTx/>
              <a:buChar char="-"/>
            </a:pPr>
            <a:r>
              <a:rPr lang="en-US" sz="2400" dirty="0"/>
              <a:t> Tricyclic </a:t>
            </a:r>
            <a:r>
              <a:rPr lang="en-US" sz="2400" dirty="0" err="1"/>
              <a:t>antidepresants</a:t>
            </a:r>
            <a:r>
              <a:rPr lang="en-US" sz="2400" dirty="0"/>
              <a:t> (for severe cases)</a:t>
            </a:r>
          </a:p>
          <a:p>
            <a:pPr marL="0" indent="0">
              <a:buNone/>
            </a:pPr>
            <a:r>
              <a:rPr lang="en-US" sz="2400" dirty="0"/>
              <a:t>Side effects: </a:t>
            </a:r>
          </a:p>
          <a:p>
            <a:pPr marL="457200" lvl="1" indent="0">
              <a:buNone/>
            </a:pPr>
            <a:r>
              <a:rPr lang="en-US" sz="2000" dirty="0"/>
              <a:t>- dry mouth, constipation, sexual dysfunction &amp; weight gain   </a:t>
            </a:r>
          </a:p>
          <a:p>
            <a:pPr marL="457200" lvl="1" indent="0">
              <a:buNone/>
            </a:pPr>
            <a:r>
              <a:rPr lang="en-US" sz="2000" dirty="0"/>
              <a:t>- highly toxic when taken in large doses (attempt to commit suicide)</a:t>
            </a:r>
          </a:p>
          <a:p>
            <a:pPr marL="0" indent="0">
              <a:buNone/>
            </a:pPr>
            <a:r>
              <a:rPr lang="en-US" sz="2400" dirty="0"/>
              <a:t> -  Selective serotonin reuptake inhibitor (SSRI):  no more effective than the tricyclics but FEWER side effects and BETTER tolerated</a:t>
            </a:r>
          </a:p>
          <a:p>
            <a:pPr marL="0" indent="0">
              <a:buNone/>
            </a:pPr>
            <a:endParaRPr lang="en-US" sz="1000" dirty="0"/>
          </a:p>
          <a:p>
            <a:pPr marL="0" indent="0">
              <a:buNone/>
            </a:pPr>
            <a:r>
              <a:rPr lang="en-US" sz="2400" dirty="0"/>
              <a:t>- New atypical </a:t>
            </a:r>
            <a:r>
              <a:rPr lang="en-US" sz="2400" dirty="0" err="1"/>
              <a:t>antidepresants</a:t>
            </a:r>
            <a:r>
              <a:rPr lang="en-US" sz="2400" dirty="0"/>
              <a:t> (e.g. Bupropion). EVEN FEWER side effects</a:t>
            </a:r>
          </a:p>
          <a:p>
            <a:pPr marL="0" indent="0">
              <a:buNone/>
            </a:pPr>
            <a:endParaRPr lang="en-US" sz="2400" dirty="0"/>
          </a:p>
          <a:p>
            <a:pPr marL="0" indent="0">
              <a:buNone/>
            </a:pPr>
            <a:endParaRPr lang="en-US" sz="2400" dirty="0"/>
          </a:p>
        </p:txBody>
      </p:sp>
      <p:pic>
        <p:nvPicPr>
          <p:cNvPr id="4" name="Picture 3"/>
          <p:cNvPicPr>
            <a:picLocks noChangeAspect="1"/>
          </p:cNvPicPr>
          <p:nvPr/>
        </p:nvPicPr>
        <p:blipFill rotWithShape="1">
          <a:blip r:embed="rId2"/>
          <a:srcRect l="11500"/>
          <a:stretch/>
        </p:blipFill>
        <p:spPr>
          <a:xfrm>
            <a:off x="5781675" y="133350"/>
            <a:ext cx="3362325" cy="2849428"/>
          </a:xfrm>
          <a:prstGeom prst="rect">
            <a:avLst/>
          </a:prstGeom>
        </p:spPr>
      </p:pic>
      <p:sp>
        <p:nvSpPr>
          <p:cNvPr id="5" name="Rectangle 4"/>
          <p:cNvSpPr/>
          <p:nvPr/>
        </p:nvSpPr>
        <p:spPr>
          <a:xfrm>
            <a:off x="5559364" y="2813501"/>
            <a:ext cx="3584636" cy="338554"/>
          </a:xfrm>
          <a:prstGeom prst="rect">
            <a:avLst/>
          </a:prstGeom>
        </p:spPr>
        <p:txBody>
          <a:bodyPr wrap="none">
            <a:spAutoFit/>
          </a:bodyPr>
          <a:lstStyle/>
          <a:p>
            <a:r>
              <a:rPr lang="en-US" sz="1600" dirty="0">
                <a:latin typeface="Helvetica" charset="0"/>
              </a:rPr>
              <a:t> foods rich in the amino acid tyramine</a:t>
            </a:r>
            <a:endParaRPr lang="en-US" sz="1600" dirty="0">
              <a:effectLst/>
              <a:latin typeface="Helvetica" charset="0"/>
            </a:endParaRPr>
          </a:p>
        </p:txBody>
      </p:sp>
    </p:spTree>
    <p:extLst>
      <p:ext uri="{BB962C8B-B14F-4D97-AF65-F5344CB8AC3E}">
        <p14:creationId xmlns:p14="http://schemas.microsoft.com/office/powerpoint/2010/main" val="123377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342900"/>
            <a:ext cx="8896350" cy="6248400"/>
          </a:xfrm>
        </p:spPr>
        <p:txBody>
          <a:bodyPr>
            <a:normAutofit lnSpcReduction="10000"/>
          </a:bodyPr>
          <a:lstStyle/>
          <a:p>
            <a:pPr marL="0" indent="0">
              <a:buNone/>
            </a:pPr>
            <a:r>
              <a:rPr lang="en-US" sz="2400" dirty="0"/>
              <a:t>Treatment with antidepressants is associated with significant risk of </a:t>
            </a:r>
            <a:r>
              <a:rPr lang="en-US" sz="2400" u="sng" dirty="0"/>
              <a:t>precipitating manic episodes </a:t>
            </a:r>
            <a:r>
              <a:rPr lang="en-US" sz="2400" dirty="0"/>
              <a:t>or rapid cycling, although the risk of this happening is reduced if the person also takes </a:t>
            </a:r>
            <a:r>
              <a:rPr lang="en-US" sz="2400" b="1" dirty="0"/>
              <a:t>lithium </a:t>
            </a:r>
            <a:r>
              <a:rPr lang="en-US" sz="2400" dirty="0"/>
              <a:t>(mood stabilizer).</a:t>
            </a:r>
          </a:p>
          <a:p>
            <a:pPr marL="0" indent="0">
              <a:buNone/>
            </a:pPr>
            <a:endParaRPr lang="en-US" sz="2400" dirty="0"/>
          </a:p>
          <a:p>
            <a:pPr>
              <a:lnSpc>
                <a:spcPct val="100000"/>
              </a:lnSpc>
              <a:spcBef>
                <a:spcPts val="0"/>
              </a:spcBef>
              <a:buFontTx/>
              <a:buChar char="-"/>
            </a:pPr>
            <a:r>
              <a:rPr lang="en-US" sz="2400" b="1" dirty="0"/>
              <a:t>Lithium</a:t>
            </a:r>
            <a:r>
              <a:rPr lang="en-US" sz="2400" dirty="0"/>
              <a:t>:  both </a:t>
            </a:r>
            <a:r>
              <a:rPr lang="en-US" sz="2400" dirty="0" err="1"/>
              <a:t>antimanic</a:t>
            </a:r>
            <a:r>
              <a:rPr lang="en-US" sz="2400" dirty="0"/>
              <a:t> &amp; antidepressant effects                      Effective in preventing cycling between manic &amp; depressive episodes.</a:t>
            </a:r>
          </a:p>
          <a:p>
            <a:pPr>
              <a:lnSpc>
                <a:spcPct val="100000"/>
              </a:lnSpc>
              <a:spcBef>
                <a:spcPts val="0"/>
              </a:spcBef>
              <a:buFontTx/>
              <a:buChar char="-"/>
            </a:pPr>
            <a:endParaRPr lang="en-US" sz="2400" dirty="0"/>
          </a:p>
          <a:p>
            <a:pPr marL="0" indent="0">
              <a:lnSpc>
                <a:spcPct val="100000"/>
              </a:lnSpc>
              <a:spcBef>
                <a:spcPts val="0"/>
              </a:spcBef>
              <a:buNone/>
            </a:pPr>
            <a:r>
              <a:rPr lang="en-US" sz="2400" u="sng" dirty="0"/>
              <a:t>Side effects</a:t>
            </a:r>
            <a:r>
              <a:rPr lang="en-US" sz="2400" dirty="0"/>
              <a:t>:  lethargy, cognitive slowing,                                             weight gain, decreased motor coordination,                                                      and gastrointestinal difficulties.</a:t>
            </a:r>
          </a:p>
          <a:p>
            <a:pPr marL="0" indent="0">
              <a:lnSpc>
                <a:spcPct val="100000"/>
              </a:lnSpc>
              <a:spcBef>
                <a:spcPts val="0"/>
              </a:spcBef>
              <a:buNone/>
            </a:pPr>
            <a:endParaRPr lang="en-US" sz="2400" dirty="0"/>
          </a:p>
          <a:p>
            <a:pPr marL="0" indent="0">
              <a:lnSpc>
                <a:spcPct val="100000"/>
              </a:lnSpc>
              <a:spcBef>
                <a:spcPts val="0"/>
              </a:spcBef>
              <a:buNone/>
            </a:pPr>
            <a:endParaRPr lang="en-US" sz="2400" dirty="0"/>
          </a:p>
          <a:p>
            <a:pPr marL="0" indent="0">
              <a:lnSpc>
                <a:spcPct val="100000"/>
              </a:lnSpc>
              <a:spcBef>
                <a:spcPts val="0"/>
              </a:spcBef>
              <a:buNone/>
            </a:pPr>
            <a:endParaRPr lang="en-US" sz="2400" dirty="0"/>
          </a:p>
          <a:p>
            <a:pPr marL="0" indent="0">
              <a:lnSpc>
                <a:spcPct val="100000"/>
              </a:lnSpc>
              <a:spcBef>
                <a:spcPts val="0"/>
              </a:spcBef>
              <a:buNone/>
            </a:pPr>
            <a:r>
              <a:rPr lang="en-US" sz="2400" dirty="0"/>
              <a:t> Patients who show signs of psychosis (hallucinations and delusions) may also receive treatments with antipsychotic medications.</a:t>
            </a:r>
          </a:p>
          <a:p>
            <a:pPr>
              <a:lnSpc>
                <a:spcPct val="100000"/>
              </a:lnSpc>
              <a:spcBef>
                <a:spcPts val="0"/>
              </a:spcBef>
              <a:buFontTx/>
              <a:buChar char="-"/>
            </a:pPr>
            <a:endParaRPr lang="en-US" sz="2400" dirty="0"/>
          </a:p>
        </p:txBody>
      </p:sp>
      <p:pic>
        <p:nvPicPr>
          <p:cNvPr id="2" name="Picture 1"/>
          <p:cNvPicPr>
            <a:picLocks noChangeAspect="1"/>
          </p:cNvPicPr>
          <p:nvPr/>
        </p:nvPicPr>
        <p:blipFill>
          <a:blip r:embed="rId2"/>
          <a:stretch>
            <a:fillRect/>
          </a:stretch>
        </p:blipFill>
        <p:spPr>
          <a:xfrm>
            <a:off x="5765312" y="2723662"/>
            <a:ext cx="3263900" cy="2489200"/>
          </a:xfrm>
          <a:prstGeom prst="rect">
            <a:avLst/>
          </a:prstGeom>
        </p:spPr>
      </p:pic>
    </p:spTree>
    <p:extLst>
      <p:ext uri="{BB962C8B-B14F-4D97-AF65-F5344CB8AC3E}">
        <p14:creationId xmlns:p14="http://schemas.microsoft.com/office/powerpoint/2010/main" val="1278998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508" y="179294"/>
            <a:ext cx="8928847" cy="5997669"/>
          </a:xfrm>
        </p:spPr>
        <p:txBody>
          <a:bodyPr/>
          <a:lstStyle/>
          <a:p>
            <a:pPr marL="0" indent="0">
              <a:buNone/>
            </a:pPr>
            <a:r>
              <a:rPr lang="en-US" dirty="0"/>
              <a:t>Alternative Biological Treatments</a:t>
            </a:r>
          </a:p>
          <a:p>
            <a:r>
              <a:rPr lang="en-US" sz="2400" dirty="0"/>
              <a:t>Electroconvulsive therapy (ECT) https://</a:t>
            </a:r>
            <a:r>
              <a:rPr lang="en-US" sz="2400" dirty="0" err="1"/>
              <a:t>www.youtube.com</a:t>
            </a:r>
            <a:r>
              <a:rPr lang="en-US" sz="2400" dirty="0"/>
              <a:t>/</a:t>
            </a:r>
            <a:r>
              <a:rPr lang="en-US" sz="2400" dirty="0" err="1"/>
              <a:t>watch?v</a:t>
            </a:r>
            <a:r>
              <a:rPr lang="en-US" sz="2400" dirty="0"/>
              <a:t>=OK1XdXsb-Tw</a:t>
            </a:r>
          </a:p>
          <a:p>
            <a:pPr marL="0" indent="0">
              <a:buNone/>
            </a:pPr>
            <a:r>
              <a:rPr lang="en-US" sz="2400" dirty="0"/>
              <a:t>Indications: severely depressed patients who may present an immediate and serious suicidal risk, who cannot take antidepressant medications or who are otherwise resistant to medications.</a:t>
            </a:r>
          </a:p>
          <a:p>
            <a:pPr>
              <a:buFontTx/>
              <a:buChar char="-"/>
            </a:pPr>
            <a:r>
              <a:rPr lang="en-US" sz="2400" dirty="0"/>
              <a:t> a complete remission of symptoms after about 6 to 12 treatments (with treatments administered about every other day).</a:t>
            </a:r>
          </a:p>
          <a:p>
            <a:pPr>
              <a:buFontTx/>
              <a:buChar char="-"/>
            </a:pPr>
            <a:r>
              <a:rPr lang="en-US" sz="2400" dirty="0"/>
              <a:t> The treatments, which induce seizures, are delivered under general anesthesia and with muscle relaxants</a:t>
            </a:r>
          </a:p>
          <a:p>
            <a:pPr>
              <a:buFontTx/>
              <a:buChar char="-"/>
            </a:pPr>
            <a:r>
              <a:rPr lang="en-US" sz="2400" dirty="0"/>
              <a:t> Immediate side effect is confusion, </a:t>
            </a:r>
          </a:p>
          <a:p>
            <a:pPr>
              <a:buFontTx/>
              <a:buChar char="-"/>
            </a:pPr>
            <a:r>
              <a:rPr lang="en-US" sz="2400" dirty="0"/>
              <a:t>lasting adverse effects on cognition, such as amnesia and slowed response time.</a:t>
            </a:r>
          </a:p>
          <a:p>
            <a:pPr>
              <a:buFontTx/>
              <a:buChar char="-"/>
            </a:pPr>
            <a:r>
              <a:rPr lang="en-US" sz="2400" dirty="0"/>
              <a:t>Effectivity: 80%</a:t>
            </a:r>
          </a:p>
          <a:p>
            <a:pPr>
              <a:buFontTx/>
              <a:buChar char="-"/>
            </a:pPr>
            <a:endParaRPr lang="en-US" sz="2400" dirty="0"/>
          </a:p>
          <a:p>
            <a:pPr marL="0" indent="0">
              <a:buNone/>
            </a:pPr>
            <a:endParaRPr lang="en-US" sz="2400" dirty="0"/>
          </a:p>
        </p:txBody>
      </p:sp>
    </p:spTree>
    <p:extLst>
      <p:ext uri="{BB962C8B-B14F-4D97-AF65-F5344CB8AC3E}">
        <p14:creationId xmlns:p14="http://schemas.microsoft.com/office/powerpoint/2010/main" val="882028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225424"/>
            <a:ext cx="8953500" cy="6289675"/>
          </a:xfrm>
        </p:spPr>
        <p:txBody>
          <a:bodyPr>
            <a:normAutofit/>
          </a:bodyPr>
          <a:lstStyle/>
          <a:p>
            <a:pPr marL="0" indent="0">
              <a:buNone/>
            </a:pPr>
            <a:r>
              <a:rPr lang="en-US" sz="3000" dirty="0">
                <a:solidFill>
                  <a:srgbClr val="9AB73C"/>
                </a:solidFill>
              </a:rPr>
              <a:t>POSTPARTUM “BLUES” (they are very common:50-70%)</a:t>
            </a:r>
          </a:p>
          <a:p>
            <a:endParaRPr lang="en-US" sz="2000" dirty="0">
              <a:latin typeface="Helvetica" charset="0"/>
            </a:endParaRPr>
          </a:p>
          <a:p>
            <a:r>
              <a:rPr lang="en-US" sz="2000" dirty="0">
                <a:latin typeface="Helvetica" panose="020B0604020202020204" pitchFamily="34" charset="0"/>
                <a:cs typeface="Helvetica" panose="020B0604020202020204" pitchFamily="34" charset="0"/>
              </a:rPr>
              <a:t>Symptoms:  changeable mood, crying easily, sadness, and irritability, often liberally intermixed with happy feelings (even hypomanic symptoms)</a:t>
            </a:r>
          </a:p>
          <a:p>
            <a:r>
              <a:rPr lang="en-US" sz="2000" dirty="0">
                <a:latin typeface="Helvetica" panose="020B0604020202020204" pitchFamily="34" charset="0"/>
                <a:cs typeface="Helvetica" panose="020B0604020202020204" pitchFamily="34" charset="0"/>
              </a:rPr>
              <a:t>A greater likelihood of developing major depression after the postpartum blues</a:t>
            </a:r>
          </a:p>
          <a:p>
            <a:r>
              <a:rPr lang="en-US" sz="2000" dirty="0">
                <a:latin typeface="Helvetica" panose="020B0604020202020204" pitchFamily="34" charset="0"/>
                <a:cs typeface="Helvetica" panose="020B0604020202020204" pitchFamily="34" charset="0"/>
              </a:rPr>
              <a:t>Adverse effects on child outcomes</a:t>
            </a:r>
          </a:p>
          <a:p>
            <a:r>
              <a:rPr lang="en-US" sz="2000" dirty="0">
                <a:latin typeface="Helvetica" panose="020B0604020202020204" pitchFamily="34" charset="0"/>
                <a:cs typeface="Helvetica" panose="020B0604020202020204" pitchFamily="34" charset="0"/>
              </a:rPr>
              <a:t>Why?  Hormonal </a:t>
            </a:r>
            <a:r>
              <a:rPr lang="en-US" sz="2000" dirty="0">
                <a:latin typeface="Helvetica" charset="0"/>
              </a:rPr>
              <a:t>readjustments and alterations in serotonergic and noradrenergic functioning</a:t>
            </a:r>
          </a:p>
          <a:p>
            <a:r>
              <a:rPr lang="en-US" sz="2000" dirty="0">
                <a:latin typeface="Helvetica" charset="0"/>
              </a:rPr>
              <a:t>Especially likely to occur if </a:t>
            </a:r>
          </a:p>
          <a:p>
            <a:pPr lvl="1"/>
            <a:r>
              <a:rPr lang="en-US" sz="2000" dirty="0">
                <a:latin typeface="Helvetica" charset="0"/>
              </a:rPr>
              <a:t>the new mother has a lack of social support </a:t>
            </a:r>
          </a:p>
          <a:p>
            <a:pPr marL="457200" lvl="1" indent="0">
              <a:buNone/>
            </a:pPr>
            <a:r>
              <a:rPr lang="en-US" sz="2000" dirty="0">
                <a:latin typeface="Helvetica" charset="0"/>
              </a:rPr>
              <a:t>or has difficulty adjusting to her new</a:t>
            </a:r>
          </a:p>
          <a:p>
            <a:pPr marL="457200" lvl="1" indent="0">
              <a:buNone/>
            </a:pPr>
            <a:r>
              <a:rPr lang="en-US" sz="2000" dirty="0">
                <a:latin typeface="Helvetica" charset="0"/>
              </a:rPr>
              <a:t> identity and responsibilities, </a:t>
            </a:r>
          </a:p>
          <a:p>
            <a:pPr lvl="1"/>
            <a:r>
              <a:rPr lang="en-US" sz="2000" dirty="0">
                <a:latin typeface="Helvetica" charset="0"/>
              </a:rPr>
              <a:t>if the woman has a personal or family </a:t>
            </a:r>
          </a:p>
          <a:p>
            <a:pPr marL="457200" lvl="1" indent="0">
              <a:buNone/>
            </a:pPr>
            <a:r>
              <a:rPr lang="en-US" sz="2000" dirty="0">
                <a:latin typeface="Helvetica" charset="0"/>
              </a:rPr>
              <a:t>history of depression that leads to heightened                                        sensitivity to the stress of childbirth</a:t>
            </a:r>
          </a:p>
          <a:p>
            <a:endParaRPr lang="en-US" sz="2000" dirty="0"/>
          </a:p>
        </p:txBody>
      </p:sp>
      <p:pic>
        <p:nvPicPr>
          <p:cNvPr id="4" name="Picture 3"/>
          <p:cNvPicPr>
            <a:picLocks noChangeAspect="1"/>
          </p:cNvPicPr>
          <p:nvPr/>
        </p:nvPicPr>
        <p:blipFill>
          <a:blip r:embed="rId2"/>
          <a:stretch>
            <a:fillRect/>
          </a:stretch>
        </p:blipFill>
        <p:spPr>
          <a:xfrm>
            <a:off x="6140450" y="3370261"/>
            <a:ext cx="2527300" cy="1934800"/>
          </a:xfrm>
          <a:prstGeom prst="rect">
            <a:avLst/>
          </a:prstGeom>
        </p:spPr>
      </p:pic>
    </p:spTree>
    <p:extLst>
      <p:ext uri="{BB962C8B-B14F-4D97-AF65-F5344CB8AC3E}">
        <p14:creationId xmlns:p14="http://schemas.microsoft.com/office/powerpoint/2010/main" val="1793951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957" y="130628"/>
            <a:ext cx="8734184" cy="6433457"/>
          </a:xfrm>
        </p:spPr>
        <p:txBody>
          <a:bodyPr>
            <a:normAutofit fontScale="92500" lnSpcReduction="10000"/>
          </a:bodyPr>
          <a:lstStyle/>
          <a:p>
            <a:r>
              <a:rPr lang="en-US" dirty="0"/>
              <a:t> Transcranial magnetic stimulation (TMS)</a:t>
            </a:r>
          </a:p>
          <a:p>
            <a:pPr marL="0" indent="0">
              <a:buNone/>
            </a:pPr>
            <a:r>
              <a:rPr lang="en-US" sz="2400" dirty="0"/>
              <a:t>- Treatment usually occurs 5 days a week                                                          for 2 to 6 weeks</a:t>
            </a:r>
          </a:p>
          <a:p>
            <a:pPr>
              <a:buFontTx/>
              <a:buChar char="-"/>
            </a:pPr>
            <a:r>
              <a:rPr lang="en-US" sz="2400" dirty="0"/>
              <a:t>Effectiveness: Comparable to unilateral                                         ECT and  antidepressants</a:t>
            </a:r>
          </a:p>
          <a:p>
            <a:pPr>
              <a:buFontTx/>
              <a:buChar char="-"/>
            </a:pPr>
            <a:r>
              <a:rPr lang="en-US" sz="2400" dirty="0"/>
              <a:t>Advantages:  cognitive performance and                                          memory are not affected adversely and                                          sometimes even improve</a:t>
            </a:r>
          </a:p>
          <a:p>
            <a:pPr>
              <a:buFontTx/>
              <a:buChar char="-"/>
            </a:pPr>
            <a:endParaRPr lang="en-US" sz="2400" dirty="0"/>
          </a:p>
          <a:p>
            <a:pPr>
              <a:buFont typeface="Arial" charset="0"/>
              <a:buChar char="•"/>
            </a:pPr>
            <a:r>
              <a:rPr lang="en-US" dirty="0"/>
              <a:t>Deep Brain Stimulation</a:t>
            </a:r>
          </a:p>
          <a:p>
            <a:pPr marL="0" indent="0">
              <a:buNone/>
            </a:pPr>
            <a:r>
              <a:rPr lang="en-US" sz="2400" dirty="0"/>
              <a:t> Individuals with refractory depression right light therapy</a:t>
            </a:r>
          </a:p>
          <a:p>
            <a:pPr marL="0" indent="0">
              <a:buNone/>
            </a:pPr>
            <a:r>
              <a:rPr lang="en-US" sz="2400" dirty="0">
                <a:hlinkClick r:id="rId2"/>
              </a:rPr>
              <a:t>https://www.youtube.com/watch?v=Jk0TGTdCXgQ</a:t>
            </a:r>
            <a:endParaRPr lang="en-US" sz="2400" dirty="0"/>
          </a:p>
          <a:p>
            <a:pPr marL="0" indent="0">
              <a:buNone/>
            </a:pPr>
            <a:endParaRPr lang="en-US" sz="2400" dirty="0"/>
          </a:p>
          <a:p>
            <a:pPr>
              <a:buFont typeface="Arial" charset="0"/>
              <a:buChar char="•"/>
            </a:pPr>
            <a:r>
              <a:rPr lang="en-US" sz="3000" dirty="0"/>
              <a:t>Bright light therapy </a:t>
            </a:r>
          </a:p>
          <a:p>
            <a:pPr marL="0" indent="0">
              <a:buNone/>
            </a:pPr>
            <a:r>
              <a:rPr lang="en-US" dirty="0"/>
              <a:t>Originally used in the treatment of seasonal affective disorder, but it has now been shown to be effective in non-seasonal depressions.</a:t>
            </a:r>
          </a:p>
          <a:p>
            <a:pPr marL="0" indent="0">
              <a:buNone/>
            </a:pPr>
            <a:endParaRPr lang="en-US" sz="2400" dirty="0"/>
          </a:p>
        </p:txBody>
      </p:sp>
      <p:pic>
        <p:nvPicPr>
          <p:cNvPr id="4" name="Picture 3"/>
          <p:cNvPicPr>
            <a:picLocks noChangeAspect="1"/>
          </p:cNvPicPr>
          <p:nvPr/>
        </p:nvPicPr>
        <p:blipFill>
          <a:blip r:embed="rId3"/>
          <a:stretch>
            <a:fillRect/>
          </a:stretch>
        </p:blipFill>
        <p:spPr>
          <a:xfrm>
            <a:off x="5576046" y="592893"/>
            <a:ext cx="3305095" cy="2915828"/>
          </a:xfrm>
          <a:prstGeom prst="rect">
            <a:avLst/>
          </a:prstGeom>
        </p:spPr>
      </p:pic>
    </p:spTree>
    <p:extLst>
      <p:ext uri="{BB962C8B-B14F-4D97-AF65-F5344CB8AC3E}">
        <p14:creationId xmlns:p14="http://schemas.microsoft.com/office/powerpoint/2010/main" val="432229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12" y="286384"/>
            <a:ext cx="9181428" cy="6296399"/>
          </a:xfrm>
        </p:spPr>
        <p:txBody>
          <a:bodyPr>
            <a:normAutofit lnSpcReduction="10000"/>
          </a:bodyPr>
          <a:lstStyle/>
          <a:p>
            <a:r>
              <a:rPr lang="en-US" dirty="0" err="1"/>
              <a:t>Psycotherapy</a:t>
            </a:r>
            <a:r>
              <a:rPr lang="en-US" dirty="0"/>
              <a:t> </a:t>
            </a:r>
          </a:p>
          <a:p>
            <a:pPr marL="0" indent="0">
              <a:buNone/>
            </a:pPr>
            <a:r>
              <a:rPr lang="en-US" sz="2400" u="sng" dirty="0"/>
              <a:t>Cognitive-Behavioral therapy </a:t>
            </a:r>
            <a:r>
              <a:rPr lang="en-US" sz="2400" dirty="0"/>
              <a:t>(CTB)</a:t>
            </a:r>
          </a:p>
          <a:p>
            <a:pPr marL="0" indent="0">
              <a:buNone/>
            </a:pPr>
            <a:r>
              <a:rPr lang="en-US" sz="2400" dirty="0"/>
              <a:t>10-20 sessions focused on “here-and-now” rather                               than in remote causal issues. Aims:                                                                - Evaluate systematically the dysfunctional beliefs and negative automatic thoughts                                                                                           - taught to identify and correct the biases or distortions in information processing                                                                                                           - challenge their underlying </a:t>
            </a:r>
            <a:r>
              <a:rPr lang="en-US" sz="2400" dirty="0" err="1"/>
              <a:t>depressogenic</a:t>
            </a:r>
            <a:r>
              <a:rPr lang="en-US" sz="2400" dirty="0"/>
              <a:t> assumptions and beliefs</a:t>
            </a:r>
          </a:p>
          <a:p>
            <a:pPr marL="0" indent="0">
              <a:buNone/>
            </a:pPr>
            <a:endParaRPr lang="en-US" sz="1000" u="sng" dirty="0"/>
          </a:p>
          <a:p>
            <a:pPr marL="0" indent="0">
              <a:buNone/>
            </a:pPr>
            <a:r>
              <a:rPr lang="en-US" sz="2400" u="sng" dirty="0"/>
              <a:t>Behavioral activation treatment</a:t>
            </a:r>
          </a:p>
          <a:p>
            <a:pPr marL="0" indent="0">
              <a:buNone/>
            </a:pPr>
            <a:r>
              <a:rPr lang="en-US" sz="2400" dirty="0"/>
              <a:t>Focuses intensively on getting patients to become more active and engaged with their environment and with their interpersonal relationships. </a:t>
            </a:r>
            <a:r>
              <a:rPr lang="en-US" sz="2400" dirty="0">
                <a:solidFill>
                  <a:srgbClr val="00B050"/>
                </a:solidFill>
              </a:rPr>
              <a:t>E.g. scheduling daily activities, rating pleasure and mastery while engaging, exploring alternative </a:t>
            </a:r>
            <a:r>
              <a:rPr lang="en-US" sz="2400" dirty="0" err="1">
                <a:solidFill>
                  <a:srgbClr val="00B050"/>
                </a:solidFill>
              </a:rPr>
              <a:t>behaviours</a:t>
            </a:r>
            <a:r>
              <a:rPr lang="mr-IN" sz="2400" dirty="0">
                <a:solidFill>
                  <a:srgbClr val="00B050"/>
                </a:solidFill>
              </a:rPr>
              <a:t>…</a:t>
            </a:r>
            <a:endParaRPr lang="en-US" sz="2400" dirty="0">
              <a:solidFill>
                <a:srgbClr val="00B050"/>
              </a:solidFill>
            </a:endParaRPr>
          </a:p>
          <a:p>
            <a:pPr marL="0" indent="0">
              <a:buNone/>
            </a:pPr>
            <a:r>
              <a:rPr lang="en-US" sz="2400" u="sng" dirty="0"/>
              <a:t>Other</a:t>
            </a:r>
            <a:r>
              <a:rPr lang="en-US" sz="2400" dirty="0"/>
              <a:t>: Mindfulness training, Interpersonal therapy or family and marital therapy.</a:t>
            </a:r>
            <a:endParaRPr lang="en-US" sz="2400" u="sng" dirty="0"/>
          </a:p>
          <a:p>
            <a:pPr marL="0" indent="0">
              <a:buNone/>
            </a:pPr>
            <a:r>
              <a:rPr lang="en-US" sz="2400" dirty="0"/>
              <a:t>Before ending</a:t>
            </a:r>
            <a:r>
              <a:rPr lang="mr-IN" sz="2400" dirty="0"/>
              <a:t>…</a:t>
            </a:r>
            <a:r>
              <a:rPr lang="es-ES" sz="2400" dirty="0"/>
              <a:t> </a:t>
            </a:r>
            <a:r>
              <a:rPr lang="en-US" sz="2400" dirty="0"/>
              <a:t>At least half never receive even minimally adequate treatment</a:t>
            </a:r>
          </a:p>
          <a:p>
            <a:pPr marL="0" indent="0">
              <a:buNone/>
            </a:pPr>
            <a:endParaRPr lang="en-US" sz="2400" dirty="0"/>
          </a:p>
        </p:txBody>
      </p:sp>
      <p:pic>
        <p:nvPicPr>
          <p:cNvPr id="2" name="Picture 1"/>
          <p:cNvPicPr>
            <a:picLocks noChangeAspect="1"/>
          </p:cNvPicPr>
          <p:nvPr/>
        </p:nvPicPr>
        <p:blipFill>
          <a:blip r:embed="rId2"/>
          <a:stretch>
            <a:fillRect/>
          </a:stretch>
        </p:blipFill>
        <p:spPr>
          <a:xfrm>
            <a:off x="6569724" y="0"/>
            <a:ext cx="2467596" cy="2257588"/>
          </a:xfrm>
          <a:prstGeom prst="rect">
            <a:avLst/>
          </a:prstGeom>
        </p:spPr>
      </p:pic>
    </p:spTree>
    <p:extLst>
      <p:ext uri="{BB962C8B-B14F-4D97-AF65-F5344CB8AC3E}">
        <p14:creationId xmlns:p14="http://schemas.microsoft.com/office/powerpoint/2010/main" val="173922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43050" y="1914171"/>
            <a:ext cx="5594350" cy="4174246"/>
          </a:xfrm>
          <a:prstGeom prst="rect">
            <a:avLst/>
          </a:prstGeom>
        </p:spPr>
      </p:pic>
    </p:spTree>
    <p:extLst>
      <p:ext uri="{BB962C8B-B14F-4D97-AF65-F5344CB8AC3E}">
        <p14:creationId xmlns:p14="http://schemas.microsoft.com/office/powerpoint/2010/main" val="646501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7886700" cy="1325563"/>
          </a:xfrm>
        </p:spPr>
        <p:txBody>
          <a:bodyPr/>
          <a:lstStyle/>
          <a:p>
            <a:r>
              <a:rPr lang="en-US" dirty="0"/>
              <a:t>Overview</a:t>
            </a:r>
          </a:p>
        </p:txBody>
      </p:sp>
      <p:sp>
        <p:nvSpPr>
          <p:cNvPr id="3" name="Content Placeholder 2"/>
          <p:cNvSpPr>
            <a:spLocks noGrp="1"/>
          </p:cNvSpPr>
          <p:nvPr>
            <p:ph idx="1"/>
          </p:nvPr>
        </p:nvSpPr>
        <p:spPr>
          <a:xfrm>
            <a:off x="137160" y="1021080"/>
            <a:ext cx="9006840" cy="5836920"/>
          </a:xfrm>
        </p:spPr>
        <p:txBody>
          <a:bodyPr>
            <a:normAutofit fontScale="92500"/>
          </a:bodyPr>
          <a:lstStyle/>
          <a:p>
            <a:pPr>
              <a:buFontTx/>
              <a:buChar char="-"/>
            </a:pPr>
            <a:r>
              <a:rPr lang="en-US" sz="2400" dirty="0"/>
              <a:t>50-90% of those who complete the act do so during a depressive episode or in the recovery phase</a:t>
            </a:r>
          </a:p>
          <a:p>
            <a:pPr>
              <a:buFontTx/>
              <a:buChar char="-"/>
            </a:pPr>
            <a:r>
              <a:rPr lang="en-US" sz="2400" dirty="0"/>
              <a:t>Suicide is not associated with depression, it is still generally associated with some other mental disorder (borderline personality, conduct disorder, antisocial disorder)</a:t>
            </a:r>
          </a:p>
          <a:p>
            <a:pPr>
              <a:buFontTx/>
              <a:buChar char="-"/>
            </a:pPr>
            <a:r>
              <a:rPr lang="en-US" sz="2400" dirty="0"/>
              <a:t>Life prevalence: 3%</a:t>
            </a:r>
          </a:p>
          <a:p>
            <a:pPr marR="0" lvl="0" defTabSz="914400" eaLnBrk="1" fontAlgn="auto" latinLnBrk="0" hangingPunct="1">
              <a:lnSpc>
                <a:spcPct val="100000"/>
              </a:lnSpc>
              <a:spcBef>
                <a:spcPts val="0"/>
              </a:spcBef>
              <a:spcAft>
                <a:spcPts val="0"/>
              </a:spcAft>
              <a:buClrTx/>
              <a:buSzTx/>
              <a:buFontTx/>
              <a:buChar char="-"/>
              <a:tabLst/>
              <a:defRPr/>
            </a:pPr>
            <a:r>
              <a:rPr lang="en-US" sz="2400" dirty="0"/>
              <a:t>Psychosocial factors: personality traits as impulsivity, aggression,  pessimism or negative affectivity, severe psychic anxiety, anhedonia, global insomnia, delusions and alcohol abuse. </a:t>
            </a:r>
          </a:p>
          <a:p>
            <a:pPr marR="0" lvl="0" defTabSz="914400" eaLnBrk="1" fontAlgn="auto" latinLnBrk="0" hangingPunct="1">
              <a:lnSpc>
                <a:spcPct val="100000"/>
              </a:lnSpc>
              <a:spcBef>
                <a:spcPts val="0"/>
              </a:spcBef>
              <a:spcAft>
                <a:spcPts val="0"/>
              </a:spcAft>
              <a:buClrTx/>
              <a:buSzTx/>
              <a:buFontTx/>
              <a:buChar char="-"/>
              <a:tabLst/>
              <a:defRPr/>
            </a:pPr>
            <a:r>
              <a:rPr lang="en-US" sz="2400" dirty="0"/>
              <a:t>Independent genetic vulnerability respect to the earlier diseases.</a:t>
            </a:r>
          </a:p>
          <a:p>
            <a:pPr marR="0" lvl="0" defTabSz="914400" eaLnBrk="1" fontAlgn="auto" latinLnBrk="0" hangingPunct="1">
              <a:lnSpc>
                <a:spcPct val="100000"/>
              </a:lnSpc>
              <a:spcBef>
                <a:spcPts val="0"/>
              </a:spcBef>
              <a:spcAft>
                <a:spcPts val="0"/>
              </a:spcAft>
              <a:buClrTx/>
              <a:buSzTx/>
              <a:buFontTx/>
              <a:buChar char="-"/>
              <a:tabLst/>
              <a:defRPr/>
            </a:pPr>
            <a:endParaRPr lang="en-US" sz="1000" dirty="0"/>
          </a:p>
          <a:p>
            <a:pPr marL="0" marR="0" lvl="0" indent="0" defTabSz="914400" eaLnBrk="1" fontAlgn="auto" latinLnBrk="0" hangingPunct="1">
              <a:lnSpc>
                <a:spcPct val="100000"/>
              </a:lnSpc>
              <a:spcBef>
                <a:spcPts val="0"/>
              </a:spcBef>
              <a:spcAft>
                <a:spcPts val="0"/>
              </a:spcAft>
              <a:buClrTx/>
              <a:buSzTx/>
              <a:buNone/>
              <a:tabLst/>
              <a:defRPr/>
            </a:pPr>
            <a:r>
              <a:rPr lang="en-US" sz="2400" i="1" dirty="0"/>
              <a:t>* Suicide attempts </a:t>
            </a:r>
            <a:r>
              <a:rPr lang="en-US" sz="2400" dirty="0"/>
              <a:t>ratio (male: female) 1: 3  18-24 years old </a:t>
            </a:r>
            <a:r>
              <a:rPr lang="mr-IN" sz="2400" dirty="0"/>
              <a:t>–</a:t>
            </a:r>
            <a:r>
              <a:rPr lang="en-US" sz="2400" dirty="0"/>
              <a:t> drug ingestion</a:t>
            </a:r>
          </a:p>
          <a:p>
            <a:pPr marL="0" marR="0" lvl="0" indent="0" defTabSz="914400" eaLnBrk="1" fontAlgn="auto" latinLnBrk="0" hangingPunct="1">
              <a:lnSpc>
                <a:spcPct val="100000"/>
              </a:lnSpc>
              <a:spcBef>
                <a:spcPts val="0"/>
              </a:spcBef>
              <a:spcAft>
                <a:spcPts val="0"/>
              </a:spcAft>
              <a:buClrTx/>
              <a:buSzTx/>
              <a:buNone/>
              <a:tabLst/>
              <a:defRPr/>
            </a:pPr>
            <a:r>
              <a:rPr lang="en-US" sz="2400" i="1" dirty="0"/>
              <a:t>* Completed suicide </a:t>
            </a:r>
            <a:r>
              <a:rPr lang="en-US" sz="2400" dirty="0"/>
              <a:t>more frequent in males: more frequently over 65 years old - Lethal methods (gunshot). </a:t>
            </a:r>
          </a:p>
          <a:p>
            <a:pPr marL="0" marR="0" lvl="0" indent="0" defTabSz="914400" eaLnBrk="1" fontAlgn="auto" latinLnBrk="0" hangingPunct="1">
              <a:lnSpc>
                <a:spcPct val="100000"/>
              </a:lnSpc>
              <a:spcBef>
                <a:spcPts val="0"/>
              </a:spcBef>
              <a:spcAft>
                <a:spcPts val="0"/>
              </a:spcAft>
              <a:buClrTx/>
              <a:buSzTx/>
              <a:buNone/>
              <a:tabLst/>
              <a:defRPr/>
            </a:pPr>
            <a:endParaRPr lang="en-US" sz="2400" dirty="0"/>
          </a:p>
          <a:p>
            <a:pPr marL="0" marR="0" lvl="0" indent="0" defTabSz="914400" eaLnBrk="1" fontAlgn="auto" latinLnBrk="0" hangingPunct="1">
              <a:lnSpc>
                <a:spcPct val="100000"/>
              </a:lnSpc>
              <a:spcBef>
                <a:spcPts val="0"/>
              </a:spcBef>
              <a:spcAft>
                <a:spcPts val="0"/>
              </a:spcAft>
              <a:buClrTx/>
              <a:buSzTx/>
              <a:buNone/>
              <a:tabLst/>
              <a:defRPr/>
            </a:pPr>
            <a:r>
              <a:rPr lang="en-US" sz="2400" dirty="0"/>
              <a:t>- Risk factors: substance abuse, antidepressants intake, Contagion/ imitation effects. </a:t>
            </a:r>
          </a:p>
        </p:txBody>
      </p:sp>
    </p:spTree>
    <p:extLst>
      <p:ext uri="{BB962C8B-B14F-4D97-AF65-F5344CB8AC3E}">
        <p14:creationId xmlns:p14="http://schemas.microsoft.com/office/powerpoint/2010/main" val="1181881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886700" cy="1325563"/>
          </a:xfrm>
        </p:spPr>
        <p:txBody>
          <a:bodyPr/>
          <a:lstStyle/>
          <a:p>
            <a:r>
              <a:rPr lang="en-US"/>
              <a:t>Is suicide a </a:t>
            </a:r>
            <a:r>
              <a:rPr lang="en-US" dirty="0"/>
              <a:t>cultural fact?</a:t>
            </a:r>
          </a:p>
        </p:txBody>
      </p:sp>
      <p:pic>
        <p:nvPicPr>
          <p:cNvPr id="4" name="Picture 3"/>
          <p:cNvPicPr>
            <a:picLocks noChangeAspect="1"/>
          </p:cNvPicPr>
          <p:nvPr/>
        </p:nvPicPr>
        <p:blipFill>
          <a:blip r:embed="rId2"/>
          <a:stretch>
            <a:fillRect/>
          </a:stretch>
        </p:blipFill>
        <p:spPr>
          <a:xfrm>
            <a:off x="0" y="944880"/>
            <a:ext cx="9144000" cy="3840480"/>
          </a:xfrm>
          <a:prstGeom prst="rect">
            <a:avLst/>
          </a:prstGeom>
        </p:spPr>
      </p:pic>
      <p:sp>
        <p:nvSpPr>
          <p:cNvPr id="5" name="Rectangle 4"/>
          <p:cNvSpPr/>
          <p:nvPr/>
        </p:nvSpPr>
        <p:spPr>
          <a:xfrm>
            <a:off x="152400" y="4919008"/>
            <a:ext cx="8991600" cy="1938992"/>
          </a:xfrm>
          <a:prstGeom prst="rect">
            <a:avLst/>
          </a:prstGeom>
        </p:spPr>
        <p:txBody>
          <a:bodyPr wrap="square">
            <a:spAutoFit/>
          </a:bodyPr>
          <a:lstStyle/>
          <a:p>
            <a:r>
              <a:rPr lang="en-US" sz="2400" dirty="0"/>
              <a:t>What are the countries with the lowest suicide rate in Europe?</a:t>
            </a:r>
          </a:p>
          <a:p>
            <a:r>
              <a:rPr lang="en-US" sz="2400" dirty="0"/>
              <a:t>Spain, Italy, Greece and UK.</a:t>
            </a:r>
          </a:p>
          <a:p>
            <a:endParaRPr lang="en-US" sz="2400" dirty="0"/>
          </a:p>
          <a:p>
            <a:r>
              <a:rPr lang="en-US" sz="2400" dirty="0"/>
              <a:t>The greatest deterrent to committing suicide in times of personal stress is a sense of involvement and identity with other people</a:t>
            </a:r>
            <a:endParaRPr lang="en-US" sz="2400" dirty="0">
              <a:effectLst/>
            </a:endParaRPr>
          </a:p>
        </p:txBody>
      </p:sp>
    </p:spTree>
    <p:extLst>
      <p:ext uri="{BB962C8B-B14F-4D97-AF65-F5344CB8AC3E}">
        <p14:creationId xmlns:p14="http://schemas.microsoft.com/office/powerpoint/2010/main" val="1811951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8763000" cy="1325563"/>
          </a:xfrm>
        </p:spPr>
        <p:txBody>
          <a:bodyPr>
            <a:noAutofit/>
          </a:bodyPr>
          <a:lstStyle/>
          <a:p>
            <a:r>
              <a:rPr lang="en-US" sz="3000" dirty="0">
                <a:latin typeface="+mn-lt"/>
              </a:rPr>
              <a:t>Prevention and Intervention</a:t>
            </a:r>
            <a:br>
              <a:rPr lang="en-US" sz="3000" dirty="0">
                <a:latin typeface="+mn-lt"/>
              </a:rPr>
            </a:br>
            <a:endParaRPr lang="en-US" sz="3000" dirty="0">
              <a:latin typeface="+mn-lt"/>
            </a:endParaRPr>
          </a:p>
        </p:txBody>
      </p:sp>
      <p:sp>
        <p:nvSpPr>
          <p:cNvPr id="3" name="Content Placeholder 2"/>
          <p:cNvSpPr>
            <a:spLocks noGrp="1"/>
          </p:cNvSpPr>
          <p:nvPr>
            <p:ph idx="1"/>
          </p:nvPr>
        </p:nvSpPr>
        <p:spPr>
          <a:xfrm>
            <a:off x="190500" y="868680"/>
            <a:ext cx="8763000" cy="5882640"/>
          </a:xfrm>
        </p:spPr>
        <p:txBody>
          <a:bodyPr>
            <a:normAutofit fontScale="85000" lnSpcReduction="20000"/>
          </a:bodyPr>
          <a:lstStyle/>
          <a:p>
            <a:pPr marL="0" indent="0">
              <a:buNone/>
            </a:pPr>
            <a:r>
              <a:rPr lang="en-US" sz="2400" dirty="0"/>
              <a:t> Most people who are depressed and contemplating suicide do not realize that their thinking is restricted and irrational and that they are in need of assistance.</a:t>
            </a:r>
          </a:p>
          <a:p>
            <a:pPr marL="0" indent="0">
              <a:buNone/>
            </a:pPr>
            <a:r>
              <a:rPr lang="en-US" sz="2400" dirty="0"/>
              <a:t>They are more likely to visit a doctor’s office with multiple vague complaints of physical symptoms</a:t>
            </a:r>
          </a:p>
          <a:p>
            <a:pPr marL="0" indent="0">
              <a:buNone/>
            </a:pPr>
            <a:endParaRPr lang="en-US" sz="1000" dirty="0"/>
          </a:p>
          <a:p>
            <a:pPr marL="0" indent="0">
              <a:buNone/>
            </a:pPr>
            <a:r>
              <a:rPr lang="en-US" sz="2400" dirty="0"/>
              <a:t>Treatment: </a:t>
            </a:r>
          </a:p>
          <a:p>
            <a:pPr>
              <a:buFontTx/>
              <a:buChar char="-"/>
            </a:pPr>
            <a:r>
              <a:rPr lang="en-US" sz="2400" dirty="0"/>
              <a:t>antidepressant medication or lithium</a:t>
            </a:r>
          </a:p>
          <a:p>
            <a:pPr>
              <a:buFontTx/>
              <a:buChar char="-"/>
            </a:pPr>
            <a:r>
              <a:rPr lang="en-US" sz="2400" dirty="0"/>
              <a:t>Cognitive-behavioral therapy (feasible with adolescents)</a:t>
            </a:r>
          </a:p>
          <a:p>
            <a:pPr>
              <a:buFontTx/>
              <a:buChar char="-"/>
            </a:pPr>
            <a:endParaRPr lang="en-US" sz="1000" dirty="0"/>
          </a:p>
          <a:p>
            <a:pPr marL="0" indent="0">
              <a:buNone/>
            </a:pPr>
            <a:r>
              <a:rPr lang="en-US" sz="2600" dirty="0"/>
              <a:t>Crisis interventions:</a:t>
            </a:r>
          </a:p>
          <a:p>
            <a:pPr marL="0" indent="0">
              <a:buNone/>
            </a:pPr>
            <a:r>
              <a:rPr lang="en-US" sz="2600" dirty="0"/>
              <a:t>Primary objective is to help these people regain their ability to cope with their immediate problems as quickly as possible. Emphasis is usually placed on </a:t>
            </a:r>
          </a:p>
          <a:p>
            <a:pPr marL="514350" indent="-514350">
              <a:buAutoNum type="arabicParenBoth"/>
            </a:pPr>
            <a:r>
              <a:rPr lang="en-US" sz="2600" dirty="0"/>
              <a:t>maintaining supportive and often highly directive contact with the person over a short period of time—usually one to six contacts; </a:t>
            </a:r>
          </a:p>
          <a:p>
            <a:pPr marL="514350" indent="-514350">
              <a:buAutoNum type="arabicParenBoth"/>
            </a:pPr>
            <a:r>
              <a:rPr lang="en-US" sz="2600"/>
              <a:t>helping </a:t>
            </a:r>
            <a:r>
              <a:rPr lang="en-US" sz="2600" dirty="0"/>
              <a:t>the person to realize that acute distress is impairing his or her ability to assess the situation accurately and to see that there are better ways of dealing with the problem; </a:t>
            </a:r>
            <a:r>
              <a:rPr lang="en-US" sz="2600"/>
              <a:t>and </a:t>
            </a:r>
          </a:p>
          <a:p>
            <a:pPr marL="514350" indent="-514350">
              <a:buAutoNum type="arabicParenBoth"/>
            </a:pPr>
            <a:r>
              <a:rPr lang="en-US" sz="2600"/>
              <a:t>helping </a:t>
            </a:r>
            <a:r>
              <a:rPr lang="en-US" sz="2600" dirty="0"/>
              <a:t>the person to see that the present distress and emotional turmoil will not be endless.</a:t>
            </a:r>
          </a:p>
          <a:p>
            <a:pPr marL="0" indent="0">
              <a:buNone/>
            </a:pPr>
            <a:endParaRPr lang="en-US" sz="2400" dirty="0"/>
          </a:p>
        </p:txBody>
      </p:sp>
    </p:spTree>
    <p:extLst>
      <p:ext uri="{BB962C8B-B14F-4D97-AF65-F5344CB8AC3E}">
        <p14:creationId xmlns:p14="http://schemas.microsoft.com/office/powerpoint/2010/main" val="2018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One Case</a:t>
            </a:r>
            <a:r>
              <a:rPr lang="mr-IN" dirty="0"/>
              <a:t>…</a:t>
            </a:r>
            <a:endParaRPr lang="en-US" dirty="0"/>
          </a:p>
        </p:txBody>
      </p:sp>
    </p:spTree>
    <p:extLst>
      <p:ext uri="{BB962C8B-B14F-4D97-AF65-F5344CB8AC3E}">
        <p14:creationId xmlns:p14="http://schemas.microsoft.com/office/powerpoint/2010/main" val="82868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386" y="843428"/>
            <a:ext cx="7886700" cy="1325563"/>
          </a:xfrm>
        </p:spPr>
        <p:txBody>
          <a:bodyPr/>
          <a:lstStyle/>
          <a:p>
            <a:endParaRPr lang="en-US"/>
          </a:p>
        </p:txBody>
      </p:sp>
      <p:sp>
        <p:nvSpPr>
          <p:cNvPr id="3" name="Content Placeholder 2"/>
          <p:cNvSpPr>
            <a:spLocks noGrp="1"/>
          </p:cNvSpPr>
          <p:nvPr>
            <p:ph idx="1"/>
          </p:nvPr>
        </p:nvSpPr>
        <p:spPr>
          <a:xfrm>
            <a:off x="487386" y="2303927"/>
            <a:ext cx="7886700" cy="4351338"/>
          </a:xfrm>
        </p:spPr>
        <p:txBody>
          <a:bodyPr/>
          <a:lstStyle/>
          <a:p>
            <a:endParaRPr lang="en-US" dirty="0"/>
          </a:p>
        </p:txBody>
      </p:sp>
      <p:pic>
        <p:nvPicPr>
          <p:cNvPr id="8" name="Picture 7"/>
          <p:cNvPicPr>
            <a:picLocks noChangeAspect="1"/>
          </p:cNvPicPr>
          <p:nvPr/>
        </p:nvPicPr>
        <p:blipFill rotWithShape="1">
          <a:blip r:embed="rId2"/>
          <a:srcRect t="57025"/>
          <a:stretch/>
        </p:blipFill>
        <p:spPr>
          <a:xfrm>
            <a:off x="4603498" y="1049974"/>
            <a:ext cx="4540502" cy="3447549"/>
          </a:xfrm>
          <a:prstGeom prst="rect">
            <a:avLst/>
          </a:prstGeom>
        </p:spPr>
      </p:pic>
      <p:pic>
        <p:nvPicPr>
          <p:cNvPr id="7" name="Picture 6"/>
          <p:cNvPicPr>
            <a:picLocks noChangeAspect="1"/>
          </p:cNvPicPr>
          <p:nvPr/>
        </p:nvPicPr>
        <p:blipFill rotWithShape="1">
          <a:blip r:embed="rId2"/>
          <a:srcRect b="42974"/>
          <a:stretch/>
        </p:blipFill>
        <p:spPr>
          <a:xfrm>
            <a:off x="-63309" y="610981"/>
            <a:ext cx="4958865" cy="4996311"/>
          </a:xfrm>
          <a:prstGeom prst="rect">
            <a:avLst/>
          </a:prstGeom>
        </p:spPr>
      </p:pic>
      <p:sp>
        <p:nvSpPr>
          <p:cNvPr id="4" name="Rectángulo 3"/>
          <p:cNvSpPr/>
          <p:nvPr/>
        </p:nvSpPr>
        <p:spPr>
          <a:xfrm>
            <a:off x="1655064" y="522081"/>
            <a:ext cx="2798064" cy="45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2575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s-ES" dirty="0" err="1"/>
              <a:t>What´s</a:t>
            </a:r>
            <a:r>
              <a:rPr lang="es-ES" dirty="0"/>
              <a:t> </a:t>
            </a:r>
            <a:r>
              <a:rPr lang="es-ES" dirty="0" err="1"/>
              <a:t>the</a:t>
            </a:r>
            <a:r>
              <a:rPr lang="es-ES" dirty="0"/>
              <a:t> diagnosis?</a:t>
            </a:r>
            <a:endParaRPr lang="en-US" dirty="0"/>
          </a:p>
        </p:txBody>
      </p:sp>
    </p:spTree>
    <p:extLst>
      <p:ext uri="{BB962C8B-B14F-4D97-AF65-F5344CB8AC3E}">
        <p14:creationId xmlns:p14="http://schemas.microsoft.com/office/powerpoint/2010/main" val="27477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386" y="843428"/>
            <a:ext cx="7886700" cy="1325563"/>
          </a:xfrm>
        </p:spPr>
        <p:txBody>
          <a:bodyPr/>
          <a:lstStyle/>
          <a:p>
            <a:endParaRPr lang="en-US"/>
          </a:p>
        </p:txBody>
      </p:sp>
      <p:sp>
        <p:nvSpPr>
          <p:cNvPr id="3" name="Content Placeholder 2"/>
          <p:cNvSpPr>
            <a:spLocks noGrp="1"/>
          </p:cNvSpPr>
          <p:nvPr>
            <p:ph idx="1"/>
          </p:nvPr>
        </p:nvSpPr>
        <p:spPr>
          <a:xfrm>
            <a:off x="487386" y="2303927"/>
            <a:ext cx="7886700" cy="4351338"/>
          </a:xfrm>
        </p:spPr>
        <p:txBody>
          <a:bodyPr/>
          <a:lstStyle/>
          <a:p>
            <a:endParaRPr lang="en-US" dirty="0"/>
          </a:p>
        </p:txBody>
      </p:sp>
      <p:pic>
        <p:nvPicPr>
          <p:cNvPr id="8" name="Picture 7"/>
          <p:cNvPicPr>
            <a:picLocks noChangeAspect="1"/>
          </p:cNvPicPr>
          <p:nvPr/>
        </p:nvPicPr>
        <p:blipFill rotWithShape="1">
          <a:blip r:embed="rId2"/>
          <a:srcRect t="57025"/>
          <a:stretch/>
        </p:blipFill>
        <p:spPr>
          <a:xfrm>
            <a:off x="4603499" y="1068179"/>
            <a:ext cx="4540502" cy="3447549"/>
          </a:xfrm>
          <a:prstGeom prst="rect">
            <a:avLst/>
          </a:prstGeom>
        </p:spPr>
      </p:pic>
      <p:pic>
        <p:nvPicPr>
          <p:cNvPr id="7" name="Picture 6"/>
          <p:cNvPicPr>
            <a:picLocks noChangeAspect="1"/>
          </p:cNvPicPr>
          <p:nvPr/>
        </p:nvPicPr>
        <p:blipFill rotWithShape="1">
          <a:blip r:embed="rId2"/>
          <a:srcRect b="42974"/>
          <a:stretch/>
        </p:blipFill>
        <p:spPr>
          <a:xfrm>
            <a:off x="-63309" y="610981"/>
            <a:ext cx="4958865" cy="4996311"/>
          </a:xfrm>
          <a:prstGeom prst="rect">
            <a:avLst/>
          </a:prstGeom>
        </p:spPr>
      </p:pic>
    </p:spTree>
    <p:extLst>
      <p:ext uri="{BB962C8B-B14F-4D97-AF65-F5344CB8AC3E}">
        <p14:creationId xmlns:p14="http://schemas.microsoft.com/office/powerpoint/2010/main" val="3863383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460377"/>
            <a:ext cx="8096250" cy="606424"/>
          </a:xfrm>
        </p:spPr>
        <p:txBody>
          <a:bodyPr>
            <a:normAutofit fontScale="90000"/>
          </a:bodyPr>
          <a:lstStyle/>
          <a:p>
            <a:r>
              <a:rPr lang="en-US"/>
              <a:t>Dysthymic Disorder</a:t>
            </a:r>
            <a:br>
              <a:rPr lang="en-US"/>
            </a:br>
            <a:endParaRPr lang="en-US"/>
          </a:p>
        </p:txBody>
      </p:sp>
      <p:sp>
        <p:nvSpPr>
          <p:cNvPr id="3" name="Content Placeholder 2"/>
          <p:cNvSpPr>
            <a:spLocks noGrp="1"/>
          </p:cNvSpPr>
          <p:nvPr>
            <p:ph idx="1"/>
          </p:nvPr>
        </p:nvSpPr>
        <p:spPr>
          <a:xfrm>
            <a:off x="190500" y="933450"/>
            <a:ext cx="8743950" cy="5638799"/>
          </a:xfrm>
        </p:spPr>
        <p:txBody>
          <a:bodyPr>
            <a:normAutofit/>
          </a:bodyPr>
          <a:lstStyle/>
          <a:p>
            <a:r>
              <a:rPr lang="en-US" sz="2400" dirty="0"/>
              <a:t> Its primary hallmark is its                                                              </a:t>
            </a:r>
            <a:r>
              <a:rPr lang="en-US" sz="2400" b="1" dirty="0"/>
              <a:t>chronicity</a:t>
            </a:r>
          </a:p>
          <a:p>
            <a:r>
              <a:rPr lang="en-US" sz="2400" dirty="0"/>
              <a:t>Intermittency (differential                                                                      criteria from Major depression                                                       disorder)</a:t>
            </a:r>
          </a:p>
          <a:p>
            <a:r>
              <a:rPr lang="en-US" sz="2400" dirty="0"/>
              <a:t>Life prevalence: 2.5-6%</a:t>
            </a:r>
          </a:p>
          <a:p>
            <a:r>
              <a:rPr lang="en-US" sz="2400" dirty="0"/>
              <a:t>Average duration: 4-6 years</a:t>
            </a:r>
          </a:p>
          <a:p>
            <a:r>
              <a:rPr lang="en-US" sz="2400" dirty="0"/>
              <a:t>Onset: During teenage</a:t>
            </a:r>
          </a:p>
          <a:p>
            <a:r>
              <a:rPr lang="en-US" sz="2400" dirty="0"/>
              <a:t>Relapse rate: 71%</a:t>
            </a:r>
          </a:p>
        </p:txBody>
      </p:sp>
      <p:pic>
        <p:nvPicPr>
          <p:cNvPr id="5" name="Picture 4"/>
          <p:cNvPicPr>
            <a:picLocks noChangeAspect="1"/>
          </p:cNvPicPr>
          <p:nvPr/>
        </p:nvPicPr>
        <p:blipFill>
          <a:blip r:embed="rId2"/>
          <a:stretch>
            <a:fillRect/>
          </a:stretch>
        </p:blipFill>
        <p:spPr>
          <a:xfrm>
            <a:off x="4507606" y="0"/>
            <a:ext cx="4636394" cy="6858000"/>
          </a:xfrm>
          <a:prstGeom prst="rect">
            <a:avLst/>
          </a:prstGeom>
        </p:spPr>
      </p:pic>
      <p:sp>
        <p:nvSpPr>
          <p:cNvPr id="6" name="Pentagon 5"/>
          <p:cNvSpPr/>
          <p:nvPr/>
        </p:nvSpPr>
        <p:spPr>
          <a:xfrm>
            <a:off x="4238625" y="6414868"/>
            <a:ext cx="459984" cy="28135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4332483" y="619564"/>
            <a:ext cx="459984" cy="28135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a:off x="4238625" y="1820886"/>
            <a:ext cx="459984" cy="28135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5061448" y="619564"/>
            <a:ext cx="2228352"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72847" y="1066801"/>
            <a:ext cx="1294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667500" y="1524001"/>
            <a:ext cx="2108200" cy="31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67500" y="3276601"/>
            <a:ext cx="2108200" cy="31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26200" y="3497265"/>
            <a:ext cx="2108200" cy="31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734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8625</TotalTime>
  <Words>2294</Words>
  <Application>Microsoft Macintosh PowerPoint</Application>
  <PresentationFormat>On-screen Show (4:3)</PresentationFormat>
  <Paragraphs>389</Paragraphs>
  <Slides>45</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Calibri</vt:lpstr>
      <vt:lpstr>Calibri Light</vt:lpstr>
      <vt:lpstr>Courier New</vt:lpstr>
      <vt:lpstr>Helvetica</vt:lpstr>
      <vt:lpstr>Mangal</vt:lpstr>
      <vt:lpstr>MinionPro-Bold</vt:lpstr>
      <vt:lpstr>MinionPro-It</vt:lpstr>
      <vt:lpstr>MinionPro-Regular</vt:lpstr>
      <vt:lpstr>Times New Roman</vt:lpstr>
      <vt:lpstr>Wingdings</vt:lpstr>
      <vt:lpstr>Office Theme</vt:lpstr>
      <vt:lpstr>Mood disorders and Suicide</vt:lpstr>
      <vt:lpstr>The two key mood disorders</vt:lpstr>
      <vt:lpstr>Depressions That Are Not Mood Disorders </vt:lpstr>
      <vt:lpstr>PowerPoint Presentation</vt:lpstr>
      <vt:lpstr>PowerPoint Presentation</vt:lpstr>
      <vt:lpstr>PowerPoint Presentation</vt:lpstr>
      <vt:lpstr>PowerPoint Presentation</vt:lpstr>
      <vt:lpstr>PowerPoint Presentation</vt:lpstr>
      <vt:lpstr>Dysthymic Disorder </vt:lpstr>
      <vt:lpstr>PowerPoint Presentation</vt:lpstr>
      <vt:lpstr>PowerPoint Presentation</vt:lpstr>
      <vt:lpstr>PowerPoint Presentation</vt:lpstr>
      <vt:lpstr>Major Depressive Disorder </vt:lpstr>
      <vt:lpstr>PowerPoint Presentation</vt:lpstr>
      <vt:lpstr>SPECIFIERS FOR MAJOR DEPRESSIVE EPISODES </vt:lpstr>
      <vt:lpstr>Causal Factors in Unipolar Mood Disorders </vt:lpstr>
      <vt:lpstr>PowerPoint Presentation</vt:lpstr>
      <vt:lpstr>PowerPoint Presentation</vt:lpstr>
      <vt:lpstr>PowerPoint Presentation</vt:lpstr>
      <vt:lpstr>PowerPoint Presentation</vt:lpstr>
      <vt:lpstr>PowerPoint Presentation</vt:lpstr>
      <vt:lpstr>Beck’s cognitive theory  (a diathesis-stress theory) </vt:lpstr>
      <vt:lpstr>PowerPoint Presentation</vt:lpstr>
      <vt:lpstr>PowerPoint Presentation</vt:lpstr>
      <vt:lpstr>A theory generated from animal research…</vt:lpstr>
      <vt:lpstr>PowerPoint Presentation</vt:lpstr>
      <vt:lpstr>PowerPoint Presentation</vt:lpstr>
      <vt:lpstr>PowerPoint Presentation</vt:lpstr>
      <vt:lpstr>Bipolar Disorders </vt:lpstr>
      <vt:lpstr>Cyclothymic Disorder</vt:lpstr>
      <vt:lpstr>Some statistics…</vt:lpstr>
      <vt:lpstr>Cases…</vt:lpstr>
      <vt:lpstr>                                     </vt:lpstr>
      <vt:lpstr>PowerPoint Presentation</vt:lpstr>
      <vt:lpstr>Causal factors of Bipolar Disorders: Biological causal factors </vt:lpstr>
      <vt:lpstr>PowerPoint Presentation</vt:lpstr>
      <vt:lpstr>Treatments</vt:lpstr>
      <vt:lpstr>PowerPoint Presentation</vt:lpstr>
      <vt:lpstr>PowerPoint Presentation</vt:lpstr>
      <vt:lpstr>PowerPoint Presentation</vt:lpstr>
      <vt:lpstr>PowerPoint Presentation</vt:lpstr>
      <vt:lpstr>SUICIDE</vt:lpstr>
      <vt:lpstr>Overview</vt:lpstr>
      <vt:lpstr>Is suicide a cultural fact?</vt:lpstr>
      <vt:lpstr>Prevention and Intervention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Mood disorders and Suicide</dc:title>
  <dc:creator>Cristina Nombela</dc:creator>
  <cp:lastModifiedBy>Cristina Nombela</cp:lastModifiedBy>
  <cp:revision>107</cp:revision>
  <dcterms:created xsi:type="dcterms:W3CDTF">2018-03-02T17:54:48Z</dcterms:created>
  <dcterms:modified xsi:type="dcterms:W3CDTF">2019-11-03T23:39:21Z</dcterms:modified>
</cp:coreProperties>
</file>