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85" r:id="rId5"/>
    <p:sldId id="272" r:id="rId6"/>
    <p:sldId id="273" r:id="rId7"/>
    <p:sldId id="261" r:id="rId8"/>
    <p:sldId id="260" r:id="rId9"/>
    <p:sldId id="262" r:id="rId10"/>
    <p:sldId id="263" r:id="rId11"/>
    <p:sldId id="271" r:id="rId12"/>
    <p:sldId id="265" r:id="rId13"/>
    <p:sldId id="286" r:id="rId14"/>
    <p:sldId id="267" r:id="rId15"/>
    <p:sldId id="274" r:id="rId16"/>
    <p:sldId id="275" r:id="rId17"/>
    <p:sldId id="276" r:id="rId18"/>
    <p:sldId id="277" r:id="rId19"/>
    <p:sldId id="279" r:id="rId20"/>
    <p:sldId id="278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02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59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15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44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89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78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2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52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03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091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61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FE7D-3240-4190-9FED-32AE1C348C16}" type="datetimeFigureOut">
              <a:rPr lang="es-ES" smtClean="0"/>
              <a:t>20/11/2019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C2FC-58E6-46A9-A3F2-C288D7CEF9C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18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es-ES" dirty="0" err="1"/>
              <a:t>Personality</a:t>
            </a:r>
            <a:r>
              <a:rPr lang="es-ES" dirty="0"/>
              <a:t> </a:t>
            </a:r>
            <a:r>
              <a:rPr lang="es-ES" dirty="0" err="1"/>
              <a:t>Disorders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/>
          <a:p>
            <a:r>
              <a:rPr lang="es-ES" dirty="0" err="1"/>
              <a:t>Week</a:t>
            </a:r>
            <a:r>
              <a:rPr lang="es-ES" dirty="0"/>
              <a:t> 9</a:t>
            </a:r>
          </a:p>
          <a:p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44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708029" y="1025915"/>
            <a:ext cx="8376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Oddities in thinking, speech, and other behaviors are the</a:t>
            </a:r>
          </a:p>
          <a:p>
            <a:r>
              <a:rPr lang="en-US" dirty="0"/>
              <a:t>most stable characteristics of schizotypal personality disorder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3444" r="3770"/>
          <a:stretch/>
        </p:blipFill>
        <p:spPr>
          <a:xfrm>
            <a:off x="213994" y="1897811"/>
            <a:ext cx="8837170" cy="384043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211F260-F70D-9D4D-A17E-0E2E119794B0}"/>
              </a:ext>
            </a:extLst>
          </p:cNvPr>
          <p:cNvSpPr txBox="1">
            <a:spLocks/>
          </p:cNvSpPr>
          <p:nvPr/>
        </p:nvSpPr>
        <p:spPr>
          <a:xfrm>
            <a:off x="0" y="-17708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A: </a:t>
            </a:r>
            <a:r>
              <a:rPr lang="es-ES" sz="3200" dirty="0" err="1"/>
              <a:t>Schizotypal</a:t>
            </a:r>
            <a:r>
              <a:rPr lang="es-ES" sz="3200" dirty="0"/>
              <a:t>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endParaRPr lang="es-ES" sz="3000" dirty="0"/>
          </a:p>
        </p:txBody>
      </p:sp>
    </p:spTree>
    <p:extLst>
      <p:ext uri="{BB962C8B-B14F-4D97-AF65-F5344CB8AC3E}">
        <p14:creationId xmlns:p14="http://schemas.microsoft.com/office/powerpoint/2010/main" val="1625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8771" t="7361"/>
          <a:stretch/>
        </p:blipFill>
        <p:spPr>
          <a:xfrm>
            <a:off x="113554" y="365126"/>
            <a:ext cx="4458446" cy="61793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1193" t="16146"/>
          <a:stretch/>
        </p:blipFill>
        <p:spPr>
          <a:xfrm>
            <a:off x="4838340" y="365126"/>
            <a:ext cx="3554082" cy="401990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72000" y="43220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Ideas of reference</a:t>
            </a:r>
            <a:r>
              <a:rPr lang="en-US" sz="2000" dirty="0" smtClean="0"/>
              <a:t>: innocuous </a:t>
            </a:r>
            <a:r>
              <a:rPr lang="en-US" sz="2000" dirty="0"/>
              <a:t>events or mere </a:t>
            </a:r>
            <a:r>
              <a:rPr lang="en-US" sz="2000" dirty="0" smtClean="0"/>
              <a:t>coincidences are taken as having </a:t>
            </a:r>
            <a:r>
              <a:rPr lang="en-US" sz="2000" dirty="0"/>
              <a:t>strong personal </a:t>
            </a:r>
            <a:r>
              <a:rPr lang="en-US" sz="2000" dirty="0" smtClean="0"/>
              <a:t>significance.</a:t>
            </a:r>
          </a:p>
          <a:p>
            <a:endParaRPr lang="en-US" sz="2000" dirty="0" smtClean="0"/>
          </a:p>
          <a:p>
            <a:r>
              <a:rPr lang="es-ES" sz="2000" dirty="0" smtClean="0"/>
              <a:t>- </a:t>
            </a:r>
            <a:r>
              <a:rPr lang="es-ES" sz="2000" dirty="0"/>
              <a:t>Similar </a:t>
            </a:r>
            <a:r>
              <a:rPr lang="es-ES" sz="2000" dirty="0" err="1"/>
              <a:t>genetic</a:t>
            </a:r>
            <a:r>
              <a:rPr lang="es-ES" sz="2000" dirty="0"/>
              <a:t> </a:t>
            </a:r>
            <a:r>
              <a:rPr lang="es-ES" sz="2000" dirty="0" err="1"/>
              <a:t>background</a:t>
            </a:r>
            <a:r>
              <a:rPr lang="es-ES" sz="2000" dirty="0"/>
              <a:t> as </a:t>
            </a:r>
            <a:r>
              <a:rPr lang="es-ES" sz="2000" dirty="0" err="1"/>
              <a:t>schizophrenia</a:t>
            </a:r>
            <a:r>
              <a:rPr lang="es-ES" sz="2000" dirty="0"/>
              <a:t> (</a:t>
            </a:r>
            <a:r>
              <a:rPr lang="es-ES" sz="2000" dirty="0" err="1"/>
              <a:t>shared</a:t>
            </a:r>
            <a:r>
              <a:rPr lang="es-ES" sz="2000" dirty="0"/>
              <a:t> </a:t>
            </a:r>
            <a:r>
              <a:rPr lang="es-ES" sz="2000" dirty="0" err="1"/>
              <a:t>cognitive</a:t>
            </a:r>
            <a:r>
              <a:rPr lang="es-ES" sz="2000" dirty="0"/>
              <a:t> </a:t>
            </a:r>
            <a:r>
              <a:rPr lang="es-ES" sz="2000" dirty="0" err="1"/>
              <a:t>impairments</a:t>
            </a:r>
            <a:r>
              <a:rPr lang="es-ES" sz="2000" dirty="0"/>
              <a:t>, </a:t>
            </a:r>
            <a:r>
              <a:rPr lang="es-ES" sz="2000" dirty="0" err="1"/>
              <a:t>e.g</a:t>
            </a:r>
            <a:r>
              <a:rPr lang="es-ES" sz="2000" dirty="0"/>
              <a:t>. </a:t>
            </a:r>
            <a:r>
              <a:rPr lang="es-ES" sz="2000" dirty="0" err="1"/>
              <a:t>working</a:t>
            </a:r>
            <a:r>
              <a:rPr lang="es-ES" sz="2000" dirty="0"/>
              <a:t> </a:t>
            </a:r>
            <a:r>
              <a:rPr lang="es-ES" sz="2000" dirty="0" err="1"/>
              <a:t>memory</a:t>
            </a:r>
            <a:r>
              <a:rPr lang="es-ES" sz="2000" dirty="0"/>
              <a:t>, </a:t>
            </a:r>
            <a:r>
              <a:rPr lang="es-ES" sz="2000" dirty="0" err="1"/>
              <a:t>attention</a:t>
            </a:r>
            <a:r>
              <a:rPr lang="es-ES" sz="2000" dirty="0"/>
              <a:t>, tracking)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F8AA75-7DB5-4547-885E-6D2A1DF38983}"/>
              </a:ext>
            </a:extLst>
          </p:cNvPr>
          <p:cNvCxnSpPr>
            <a:cxnSpLocks/>
          </p:cNvCxnSpPr>
          <p:nvPr/>
        </p:nvCxnSpPr>
        <p:spPr>
          <a:xfrm>
            <a:off x="1632857" y="992777"/>
            <a:ext cx="2103120" cy="0"/>
          </a:xfrm>
          <a:prstGeom prst="line">
            <a:avLst/>
          </a:prstGeom>
          <a:ln w="38100"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407C2-418D-CD49-B198-3DA2AE98E61D}"/>
              </a:ext>
            </a:extLst>
          </p:cNvPr>
          <p:cNvCxnSpPr>
            <a:cxnSpLocks/>
          </p:cNvCxnSpPr>
          <p:nvPr/>
        </p:nvCxnSpPr>
        <p:spPr>
          <a:xfrm>
            <a:off x="2769325" y="1197428"/>
            <a:ext cx="966652" cy="0"/>
          </a:xfrm>
          <a:prstGeom prst="line">
            <a:avLst/>
          </a:prstGeom>
          <a:ln w="38100"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98C3C5-D21E-6F4D-9DCC-059E1B94FCFA}"/>
              </a:ext>
            </a:extLst>
          </p:cNvPr>
          <p:cNvCxnSpPr>
            <a:cxnSpLocks/>
          </p:cNvCxnSpPr>
          <p:nvPr/>
        </p:nvCxnSpPr>
        <p:spPr>
          <a:xfrm>
            <a:off x="1497874" y="1201782"/>
            <a:ext cx="696686" cy="0"/>
          </a:xfrm>
          <a:prstGeom prst="line">
            <a:avLst/>
          </a:prstGeom>
          <a:ln w="38100"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F3BDD94-FF15-BC4B-8C07-083A93BF2403}"/>
              </a:ext>
            </a:extLst>
          </p:cNvPr>
          <p:cNvCxnSpPr>
            <a:cxnSpLocks/>
          </p:cNvCxnSpPr>
          <p:nvPr/>
        </p:nvCxnSpPr>
        <p:spPr>
          <a:xfrm>
            <a:off x="1341120" y="1615440"/>
            <a:ext cx="1519646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F47A3A-F2E4-2D49-B748-14693EA4BCCE}"/>
              </a:ext>
            </a:extLst>
          </p:cNvPr>
          <p:cNvCxnSpPr>
            <a:cxnSpLocks/>
          </p:cNvCxnSpPr>
          <p:nvPr/>
        </p:nvCxnSpPr>
        <p:spPr>
          <a:xfrm>
            <a:off x="674914" y="2486297"/>
            <a:ext cx="666206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353CB4-4865-854C-83CE-ECF345535D6C}"/>
              </a:ext>
            </a:extLst>
          </p:cNvPr>
          <p:cNvCxnSpPr>
            <a:cxnSpLocks/>
          </p:cNvCxnSpPr>
          <p:nvPr/>
        </p:nvCxnSpPr>
        <p:spPr>
          <a:xfrm>
            <a:off x="674914" y="3526971"/>
            <a:ext cx="3426823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B74641C-3D6F-4B44-A779-B822D22A964D}"/>
              </a:ext>
            </a:extLst>
          </p:cNvPr>
          <p:cNvCxnSpPr>
            <a:cxnSpLocks/>
          </p:cNvCxnSpPr>
          <p:nvPr/>
        </p:nvCxnSpPr>
        <p:spPr>
          <a:xfrm>
            <a:off x="674914" y="3735977"/>
            <a:ext cx="666206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F0B6F2-250F-094D-AD47-93D6E7911BD3}"/>
              </a:ext>
            </a:extLst>
          </p:cNvPr>
          <p:cNvCxnSpPr>
            <a:cxnSpLocks/>
          </p:cNvCxnSpPr>
          <p:nvPr/>
        </p:nvCxnSpPr>
        <p:spPr>
          <a:xfrm>
            <a:off x="674914" y="4149634"/>
            <a:ext cx="822960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7876BD-3FA7-8F48-9B68-D0DC74ECDD03}"/>
              </a:ext>
            </a:extLst>
          </p:cNvPr>
          <p:cNvCxnSpPr>
            <a:cxnSpLocks/>
          </p:cNvCxnSpPr>
          <p:nvPr/>
        </p:nvCxnSpPr>
        <p:spPr>
          <a:xfrm>
            <a:off x="628650" y="4341822"/>
            <a:ext cx="2140675" cy="8709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1D05549-113C-5446-A862-F6DE90BC84EB}"/>
              </a:ext>
            </a:extLst>
          </p:cNvPr>
          <p:cNvCxnSpPr>
            <a:cxnSpLocks/>
          </p:cNvCxnSpPr>
          <p:nvPr/>
        </p:nvCxnSpPr>
        <p:spPr>
          <a:xfrm>
            <a:off x="2808514" y="4559160"/>
            <a:ext cx="1293223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AB57A5-2453-184A-8454-39DAFC6E1C8C}"/>
              </a:ext>
            </a:extLst>
          </p:cNvPr>
          <p:cNvCxnSpPr>
            <a:cxnSpLocks/>
          </p:cNvCxnSpPr>
          <p:nvPr/>
        </p:nvCxnSpPr>
        <p:spPr>
          <a:xfrm>
            <a:off x="628650" y="4776874"/>
            <a:ext cx="1293223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5D4F78-DD96-1146-9C54-A1E953B2E3C8}"/>
              </a:ext>
            </a:extLst>
          </p:cNvPr>
          <p:cNvCxnSpPr>
            <a:cxnSpLocks/>
          </p:cNvCxnSpPr>
          <p:nvPr/>
        </p:nvCxnSpPr>
        <p:spPr>
          <a:xfrm>
            <a:off x="651377" y="5195216"/>
            <a:ext cx="1368000" cy="0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4">
            <a:extLst>
              <a:ext uri="{FF2B5EF4-FFF2-40B4-BE49-F238E27FC236}">
                <a16:creationId xmlns:a16="http://schemas.microsoft.com/office/drawing/2014/main" id="{0F3BDD94-FF15-BC4B-8C07-083A93BF2403}"/>
              </a:ext>
            </a:extLst>
          </p:cNvPr>
          <p:cNvCxnSpPr>
            <a:cxnSpLocks/>
          </p:cNvCxnSpPr>
          <p:nvPr/>
        </p:nvCxnSpPr>
        <p:spPr>
          <a:xfrm flipV="1">
            <a:off x="3052354" y="1406106"/>
            <a:ext cx="683623" cy="8051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0F3BDD94-FF15-BC4B-8C07-083A93BF2403}"/>
              </a:ext>
            </a:extLst>
          </p:cNvPr>
          <p:cNvCxnSpPr>
            <a:cxnSpLocks/>
          </p:cNvCxnSpPr>
          <p:nvPr/>
        </p:nvCxnSpPr>
        <p:spPr>
          <a:xfrm flipV="1">
            <a:off x="402771" y="1626872"/>
            <a:ext cx="683623" cy="8051"/>
          </a:xfrm>
          <a:prstGeom prst="line">
            <a:avLst/>
          </a:prstGeom>
          <a:ln w="38100">
            <a:solidFill>
              <a:srgbClr val="FF0000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526293" y="1842620"/>
            <a:ext cx="336430" cy="227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5347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20770" y="348358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B: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Disorders</a:t>
            </a:r>
            <a:endParaRPr lang="es-ES" sz="3200" dirty="0"/>
          </a:p>
          <a:p>
            <a:endParaRPr lang="es-ES" sz="3200" dirty="0"/>
          </a:p>
          <a:p>
            <a:r>
              <a:rPr lang="es-ES" sz="2800" dirty="0"/>
              <a:t>Share </a:t>
            </a:r>
            <a:r>
              <a:rPr lang="en-US" sz="2800" dirty="0"/>
              <a:t>a tendency to be dramatic, emotional, and erratic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b="763"/>
          <a:stretch/>
        </p:blipFill>
        <p:spPr>
          <a:xfrm>
            <a:off x="2028416" y="2441275"/>
            <a:ext cx="5773727" cy="349369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028416" y="3144013"/>
            <a:ext cx="5683599" cy="92457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073479" y="5010404"/>
            <a:ext cx="5683599" cy="92457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2028416" y="6221218"/>
            <a:ext cx="638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=kdWnP8FReAI</a:t>
            </a:r>
          </a:p>
        </p:txBody>
      </p:sp>
    </p:spTree>
    <p:extLst>
      <p:ext uri="{BB962C8B-B14F-4D97-AF65-F5344CB8AC3E}">
        <p14:creationId xmlns:p14="http://schemas.microsoft.com/office/powerpoint/2010/main" val="41005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03DD-76D4-984C-964B-6CDB9475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633F5-9386-5E4B-9B46-179D12C8D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DE4F0-CBAF-1841-BECF-77BD5ADF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19" y="876205"/>
            <a:ext cx="6322423" cy="49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2780" b="18276"/>
          <a:stretch/>
        </p:blipFill>
        <p:spPr>
          <a:xfrm>
            <a:off x="4604990" y="1690689"/>
            <a:ext cx="4288844" cy="3594013"/>
          </a:xfrm>
          <a:prstGeom prst="rect">
            <a:avLst/>
          </a:prstGeom>
        </p:spPr>
      </p:pic>
      <p:pic>
        <p:nvPicPr>
          <p:cNvPr id="7" name="Marcador de contenido 6"/>
          <p:cNvPicPr preferRelativeResize="0"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6189" y="2270196"/>
            <a:ext cx="2379713" cy="48698"/>
          </a:xfrm>
          <a:prstGeom prst="rect">
            <a:avLst/>
          </a:prstGeom>
          <a:solidFill>
            <a:srgbClr val="5B9BD5"/>
          </a:solidFill>
          <a:ln>
            <a:solidFill>
              <a:schemeClr val="accent1"/>
            </a:solidFill>
          </a:ln>
        </p:spPr>
      </p:pic>
      <p:pic>
        <p:nvPicPr>
          <p:cNvPr id="8" name="Marcador de contenido 6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849" y="3765581"/>
            <a:ext cx="2748906" cy="56253"/>
          </a:xfrm>
          <a:prstGeom prst="rect">
            <a:avLst/>
          </a:prstGeom>
          <a:solidFill>
            <a:srgbClr val="5B9BD5"/>
          </a:solidFill>
          <a:ln>
            <a:solidFill>
              <a:schemeClr val="accent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66" y="365126"/>
            <a:ext cx="4559411" cy="6378050"/>
          </a:xfrm>
          <a:prstGeom prst="rect">
            <a:avLst/>
          </a:prstGeom>
        </p:spPr>
      </p:pic>
      <p:pic>
        <p:nvPicPr>
          <p:cNvPr id="10" name="Marcador de contenido 6">
            <a:extLst>
              <a:ext uri="{FF2B5EF4-FFF2-40B4-BE49-F238E27FC236}">
                <a16:creationId xmlns:a16="http://schemas.microsoft.com/office/drawing/2014/main" id="{DDE2C5F2-74C9-FB4B-BE1B-3FBBDD8CE13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490314" y="4560293"/>
            <a:ext cx="2808000" cy="36000"/>
          </a:xfrm>
          <a:prstGeom prst="rect">
            <a:avLst/>
          </a:prstGeom>
          <a:solidFill>
            <a:srgbClr val="5B9BD5"/>
          </a:solidFill>
          <a:ln>
            <a:solidFill>
              <a:schemeClr val="accent1"/>
            </a:solidFill>
          </a:ln>
        </p:spPr>
      </p:pic>
      <p:pic>
        <p:nvPicPr>
          <p:cNvPr id="12" name="Marcador de contenido 6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42572" y="2457123"/>
            <a:ext cx="144000" cy="36000"/>
          </a:xfrm>
          <a:prstGeom prst="rect">
            <a:avLst/>
          </a:prstGeom>
          <a:solidFill>
            <a:srgbClr val="5B9BD5"/>
          </a:solidFill>
          <a:ln>
            <a:solidFill>
              <a:schemeClr val="accent1"/>
            </a:solidFill>
          </a:ln>
        </p:spPr>
      </p:pic>
      <p:sp>
        <p:nvSpPr>
          <p:cNvPr id="13" name="Elipse 12"/>
          <p:cNvSpPr/>
          <p:nvPr/>
        </p:nvSpPr>
        <p:spPr>
          <a:xfrm>
            <a:off x="6038572" y="2475123"/>
            <a:ext cx="336430" cy="227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089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856" y="-273228"/>
            <a:ext cx="7886700" cy="1325563"/>
          </a:xfrm>
        </p:spPr>
        <p:txBody>
          <a:bodyPr>
            <a:normAutofit/>
          </a:bodyPr>
          <a:lstStyle/>
          <a:p>
            <a:r>
              <a:rPr lang="es-ES" sz="3000" dirty="0" err="1"/>
              <a:t>Cluster</a:t>
            </a:r>
            <a:r>
              <a:rPr lang="es-ES" sz="3000" dirty="0"/>
              <a:t> B: </a:t>
            </a:r>
            <a:r>
              <a:rPr lang="es-ES" sz="3000" dirty="0" err="1"/>
              <a:t>Narcissistic</a:t>
            </a:r>
            <a:r>
              <a:rPr lang="es-ES" sz="3000" dirty="0"/>
              <a:t> </a:t>
            </a:r>
            <a:r>
              <a:rPr lang="es-ES" sz="3000" dirty="0" err="1"/>
              <a:t>Personality</a:t>
            </a:r>
            <a:r>
              <a:rPr lang="es-ES" sz="3000" dirty="0"/>
              <a:t> </a:t>
            </a:r>
            <a:r>
              <a:rPr lang="es-ES" sz="3000" dirty="0" err="1"/>
              <a:t>Disorder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701" y="911225"/>
            <a:ext cx="8731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They show,</a:t>
            </a:r>
          </a:p>
          <a:p>
            <a:pPr>
              <a:buFontTx/>
              <a:buChar char="-"/>
            </a:pPr>
            <a:r>
              <a:rPr lang="en-US" sz="2400" dirty="0"/>
              <a:t>an exaggerated sense of </a:t>
            </a:r>
            <a:r>
              <a:rPr lang="en-US" sz="2400" b="1" dirty="0"/>
              <a:t>self-importance</a:t>
            </a:r>
          </a:p>
          <a:p>
            <a:pPr>
              <a:buFontTx/>
              <a:buChar char="-"/>
            </a:pPr>
            <a:r>
              <a:rPr lang="en-US" sz="2400" dirty="0"/>
              <a:t>a preoccupation with being </a:t>
            </a:r>
            <a:r>
              <a:rPr lang="en-US" sz="2400" b="1" dirty="0"/>
              <a:t>admired</a:t>
            </a:r>
            <a:r>
              <a:rPr lang="en-US" sz="2400" dirty="0"/>
              <a:t>, </a:t>
            </a:r>
          </a:p>
          <a:p>
            <a:pPr>
              <a:buFontTx/>
              <a:buChar char="-"/>
            </a:pPr>
            <a:r>
              <a:rPr lang="en-US" sz="2400" dirty="0"/>
              <a:t>a </a:t>
            </a:r>
            <a:r>
              <a:rPr lang="en-US" sz="2400" b="1" dirty="0"/>
              <a:t>lack of empathy </a:t>
            </a:r>
            <a:r>
              <a:rPr lang="en-US" sz="2400" dirty="0"/>
              <a:t>for the feelings of others</a:t>
            </a:r>
            <a:endParaRPr lang="es-ES" sz="2400" dirty="0"/>
          </a:p>
        </p:txBody>
      </p:sp>
      <p:pic>
        <p:nvPicPr>
          <p:cNvPr id="2050" name="Picture 2" descr="http://www.healthcare-online.org/images/1HT14163/image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3" y="308689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2070340" y="30868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/>
              </a:rPr>
              <a:t>She said that part of her success could be attributed to her disorder.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63" y="5013385"/>
            <a:ext cx="1524000" cy="1524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174338" y="4630248"/>
            <a:ext cx="7607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https://www.youtube.com/watch?v=PuB_ng5uVaI&amp;feature=youtu.be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8509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81" y="521024"/>
            <a:ext cx="4614458" cy="546401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50816" t="13846" r="3219" b="30041"/>
          <a:stretch/>
        </p:blipFill>
        <p:spPr>
          <a:xfrm>
            <a:off x="284673" y="3838754"/>
            <a:ext cx="3981808" cy="214628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51559" b="6010"/>
          <a:stretch/>
        </p:blipFill>
        <p:spPr>
          <a:xfrm>
            <a:off x="209452" y="359226"/>
            <a:ext cx="4061457" cy="3479529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 flipV="1">
            <a:off x="5184475" y="2113472"/>
            <a:ext cx="2027208" cy="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907377" y="2740159"/>
            <a:ext cx="1764000" cy="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4822166" y="5037826"/>
            <a:ext cx="802259" cy="8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4791424" y="5880339"/>
            <a:ext cx="900000" cy="86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7855457" y="1398942"/>
            <a:ext cx="336430" cy="227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4809710" y="4204269"/>
            <a:ext cx="1764000" cy="86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0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3517" y="0"/>
            <a:ext cx="7886700" cy="1325563"/>
          </a:xfrm>
        </p:spPr>
        <p:txBody>
          <a:bodyPr>
            <a:normAutofit/>
          </a:bodyPr>
          <a:lstStyle/>
          <a:p>
            <a:r>
              <a:rPr lang="es-ES" sz="3000" dirty="0" err="1"/>
              <a:t>Cluster</a:t>
            </a:r>
            <a:r>
              <a:rPr lang="es-ES" sz="3000" dirty="0"/>
              <a:t> B: </a:t>
            </a:r>
            <a:r>
              <a:rPr lang="es-ES" sz="3200" dirty="0"/>
              <a:t>Antisocial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r>
              <a:rPr lang="es-ES" sz="3200" dirty="0"/>
              <a:t/>
            </a:r>
            <a:br>
              <a:rPr lang="es-ES" sz="3200" dirty="0"/>
            </a:br>
            <a:endParaRPr lang="es-ES" sz="3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2" y="1895663"/>
            <a:ext cx="4427486" cy="37851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3517" y="1002397"/>
            <a:ext cx="5857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https://www.youtube.com/watch?v=hzm-RsIzsuM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742" y="1472504"/>
            <a:ext cx="4253212" cy="50456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65713D-6A58-BC4D-9B55-141A3D368887}"/>
              </a:ext>
            </a:extLst>
          </p:cNvPr>
          <p:cNvCxnSpPr/>
          <p:nvPr/>
        </p:nvCxnSpPr>
        <p:spPr>
          <a:xfrm>
            <a:off x="5650929" y="2093277"/>
            <a:ext cx="2617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70A0D-0508-0847-9B7C-B5C91B0F8189}"/>
              </a:ext>
            </a:extLst>
          </p:cNvPr>
          <p:cNvCxnSpPr>
            <a:cxnSpLocks/>
          </p:cNvCxnSpPr>
          <p:nvPr/>
        </p:nvCxnSpPr>
        <p:spPr>
          <a:xfrm>
            <a:off x="5295295" y="2671246"/>
            <a:ext cx="147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ACC8F0-65F9-8B45-AF49-AA20FEF350D0}"/>
              </a:ext>
            </a:extLst>
          </p:cNvPr>
          <p:cNvCxnSpPr>
            <a:cxnSpLocks/>
          </p:cNvCxnSpPr>
          <p:nvPr/>
        </p:nvCxnSpPr>
        <p:spPr>
          <a:xfrm>
            <a:off x="6915807" y="3261644"/>
            <a:ext cx="777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D92B86-76A6-BC4A-8103-D998FF44B2F8}"/>
              </a:ext>
            </a:extLst>
          </p:cNvPr>
          <p:cNvCxnSpPr>
            <a:cxnSpLocks/>
          </p:cNvCxnSpPr>
          <p:nvPr/>
        </p:nvCxnSpPr>
        <p:spPr>
          <a:xfrm>
            <a:off x="5288422" y="3850123"/>
            <a:ext cx="161859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EA84B4-27BE-9148-A8E2-ECD5653C6EA1}"/>
              </a:ext>
            </a:extLst>
          </p:cNvPr>
          <p:cNvCxnSpPr>
            <a:cxnSpLocks/>
          </p:cNvCxnSpPr>
          <p:nvPr/>
        </p:nvCxnSpPr>
        <p:spPr>
          <a:xfrm>
            <a:off x="5827986" y="4442340"/>
            <a:ext cx="777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45664A-7DA3-5344-A8B3-0838948ABED2}"/>
              </a:ext>
            </a:extLst>
          </p:cNvPr>
          <p:cNvCxnSpPr>
            <a:cxnSpLocks/>
          </p:cNvCxnSpPr>
          <p:nvPr/>
        </p:nvCxnSpPr>
        <p:spPr>
          <a:xfrm>
            <a:off x="5288422" y="5030820"/>
            <a:ext cx="77776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E393767-6BC2-564D-A0C6-E1E5B8507889}"/>
              </a:ext>
            </a:extLst>
          </p:cNvPr>
          <p:cNvSpPr/>
          <p:nvPr/>
        </p:nvSpPr>
        <p:spPr>
          <a:xfrm>
            <a:off x="4992414" y="5680845"/>
            <a:ext cx="588579" cy="425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>
            <a:off x="5738549" y="2296730"/>
            <a:ext cx="398482" cy="22725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C8ACC8F0-65F9-8B45-AF49-AA20FEF350D0}"/>
              </a:ext>
            </a:extLst>
          </p:cNvPr>
          <p:cNvCxnSpPr>
            <a:cxnSpLocks/>
          </p:cNvCxnSpPr>
          <p:nvPr/>
        </p:nvCxnSpPr>
        <p:spPr>
          <a:xfrm>
            <a:off x="5262046" y="3642644"/>
            <a:ext cx="57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7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286" y="773202"/>
            <a:ext cx="8764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Show a pattern of behavior characterized by impulsivity and instability in interpersonal relationships, self-image, and moods.</a:t>
            </a:r>
            <a:endParaRPr lang="es-ES" sz="24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3517" y="0"/>
            <a:ext cx="7886700" cy="1325563"/>
          </a:xfrm>
        </p:spPr>
        <p:txBody>
          <a:bodyPr>
            <a:normAutofit/>
          </a:bodyPr>
          <a:lstStyle/>
          <a:p>
            <a:r>
              <a:rPr lang="es-ES" sz="3000" dirty="0" err="1"/>
              <a:t>Cluster</a:t>
            </a:r>
            <a:r>
              <a:rPr lang="es-ES" sz="3000" dirty="0"/>
              <a:t> B: </a:t>
            </a:r>
            <a:r>
              <a:rPr lang="es-ES" sz="3200" dirty="0" err="1"/>
              <a:t>Borderline</a:t>
            </a:r>
            <a:r>
              <a:rPr lang="es-ES" sz="3200" dirty="0"/>
              <a:t>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r>
              <a:rPr lang="es-ES" sz="3200" dirty="0"/>
              <a:t/>
            </a:r>
            <a:br>
              <a:rPr lang="es-ES" sz="3200" dirty="0"/>
            </a:br>
            <a:endParaRPr lang="es-ES" sz="3000" dirty="0"/>
          </a:p>
        </p:txBody>
      </p:sp>
      <p:sp>
        <p:nvSpPr>
          <p:cNvPr id="5" name="Rectángulo 4"/>
          <p:cNvSpPr/>
          <p:nvPr/>
        </p:nvSpPr>
        <p:spPr>
          <a:xfrm>
            <a:off x="534837" y="6396459"/>
            <a:ext cx="8281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http://visual.pearsoncmg.com/mypsychlababnormal/index.php?clipId=18#tab1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264" y="1669044"/>
            <a:ext cx="3839225" cy="472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2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2" y="1105545"/>
            <a:ext cx="4222743" cy="54833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393" y="1221871"/>
            <a:ext cx="3840813" cy="472480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4C25A-ED48-7249-93D1-E2743A24CD8D}"/>
              </a:ext>
            </a:extLst>
          </p:cNvPr>
          <p:cNvCxnSpPr>
            <a:cxnSpLocks/>
          </p:cNvCxnSpPr>
          <p:nvPr/>
        </p:nvCxnSpPr>
        <p:spPr>
          <a:xfrm>
            <a:off x="982717" y="2459819"/>
            <a:ext cx="2808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4C1099-1AFE-9548-AC15-125A3D09F885}"/>
              </a:ext>
            </a:extLst>
          </p:cNvPr>
          <p:cNvCxnSpPr>
            <a:cxnSpLocks/>
          </p:cNvCxnSpPr>
          <p:nvPr/>
        </p:nvCxnSpPr>
        <p:spPr>
          <a:xfrm>
            <a:off x="1636441" y="3002986"/>
            <a:ext cx="24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290E4B-43B8-3E4E-9558-D2BF37E6E8FC}"/>
              </a:ext>
            </a:extLst>
          </p:cNvPr>
          <p:cNvCxnSpPr>
            <a:cxnSpLocks/>
          </p:cNvCxnSpPr>
          <p:nvPr/>
        </p:nvCxnSpPr>
        <p:spPr>
          <a:xfrm>
            <a:off x="974091" y="3903505"/>
            <a:ext cx="576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B954CA-B085-294E-833E-BC9F33D10225}"/>
              </a:ext>
            </a:extLst>
          </p:cNvPr>
          <p:cNvCxnSpPr>
            <a:cxnSpLocks/>
          </p:cNvCxnSpPr>
          <p:nvPr/>
        </p:nvCxnSpPr>
        <p:spPr>
          <a:xfrm>
            <a:off x="1502979" y="4649342"/>
            <a:ext cx="840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97BAD9-3014-2544-A2B6-E9E34BFB883C}"/>
              </a:ext>
            </a:extLst>
          </p:cNvPr>
          <p:cNvCxnSpPr>
            <a:cxnSpLocks/>
          </p:cNvCxnSpPr>
          <p:nvPr/>
        </p:nvCxnSpPr>
        <p:spPr>
          <a:xfrm>
            <a:off x="982717" y="5001438"/>
            <a:ext cx="288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CE403C-9CE2-8D46-B1F2-39C8E8A0F2FB}"/>
              </a:ext>
            </a:extLst>
          </p:cNvPr>
          <p:cNvCxnSpPr>
            <a:cxnSpLocks/>
          </p:cNvCxnSpPr>
          <p:nvPr/>
        </p:nvCxnSpPr>
        <p:spPr>
          <a:xfrm>
            <a:off x="965465" y="5739047"/>
            <a:ext cx="15818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12"/>
          <p:cNvSpPr/>
          <p:nvPr/>
        </p:nvSpPr>
        <p:spPr>
          <a:xfrm>
            <a:off x="692096" y="1992316"/>
            <a:ext cx="398482" cy="22725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27318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F46AD-D817-5F45-9C8E-C352C585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514" y="1900835"/>
            <a:ext cx="4309292" cy="4180013"/>
          </a:xfrm>
          <a:prstGeom prst="rect">
            <a:avLst/>
          </a:prstGeom>
        </p:spPr>
      </p:pic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638" y="6353811"/>
            <a:ext cx="8101282" cy="56780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/>
              <a:t>https://</a:t>
            </a:r>
            <a:r>
              <a:rPr lang="es-ES" dirty="0" err="1"/>
              <a:t>www.osmosis.org</a:t>
            </a:r>
            <a:r>
              <a:rPr lang="es-ES" dirty="0"/>
              <a:t>/</a:t>
            </a:r>
            <a:r>
              <a:rPr lang="es-ES" dirty="0" err="1"/>
              <a:t>learn</a:t>
            </a:r>
            <a:r>
              <a:rPr lang="es-ES" dirty="0"/>
              <a:t>/</a:t>
            </a:r>
            <a:r>
              <a:rPr lang="es-ES" dirty="0" err="1"/>
              <a:t>Cluster_C_personality_disorders</a:t>
            </a:r>
            <a:endParaRPr lang="es-E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9397" y="357471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C: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Disorders</a:t>
            </a:r>
            <a:endParaRPr lang="es-ES" sz="3200" dirty="0"/>
          </a:p>
          <a:p>
            <a:endParaRPr lang="es-ES" sz="3200" dirty="0"/>
          </a:p>
          <a:p>
            <a:r>
              <a:rPr lang="es-ES" sz="2800" dirty="0" err="1"/>
              <a:t>They</a:t>
            </a:r>
            <a:r>
              <a:rPr lang="es-ES" sz="2800" dirty="0"/>
              <a:t> </a:t>
            </a:r>
            <a:r>
              <a:rPr lang="es-ES" sz="2800" dirty="0" err="1"/>
              <a:t>often</a:t>
            </a:r>
            <a:r>
              <a:rPr lang="es-ES" sz="2800" dirty="0"/>
              <a:t> show </a:t>
            </a:r>
            <a:r>
              <a:rPr lang="es-ES" sz="2800" dirty="0" err="1"/>
              <a:t>anxiety</a:t>
            </a:r>
            <a:r>
              <a:rPr lang="es-ES" sz="2800" dirty="0"/>
              <a:t> </a:t>
            </a:r>
            <a:r>
              <a:rPr lang="en-US" sz="2800" dirty="0"/>
              <a:t>and fearfulness, characteristics that we haven’t seen in the other </a:t>
            </a:r>
            <a:r>
              <a:rPr lang="es-ES" sz="2800" dirty="0" err="1"/>
              <a:t>two</a:t>
            </a:r>
            <a:r>
              <a:rPr lang="es-ES" sz="2800" dirty="0"/>
              <a:t> </a:t>
            </a:r>
            <a:r>
              <a:rPr lang="es-ES" sz="2800" dirty="0" err="1"/>
              <a:t>clusters</a:t>
            </a:r>
            <a:r>
              <a:rPr lang="es-ES" sz="28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763"/>
          <a:stretch/>
        </p:blipFill>
        <p:spPr>
          <a:xfrm>
            <a:off x="2028416" y="2441275"/>
            <a:ext cx="5773727" cy="3493699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28416" y="3144013"/>
            <a:ext cx="5683599" cy="92457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2028416" y="4068583"/>
            <a:ext cx="5683599" cy="924570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528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104" y="893972"/>
            <a:ext cx="88075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/>
              <a:t>Avoidant personality disorder </a:t>
            </a:r>
            <a:r>
              <a:rPr lang="en-US" sz="2400" dirty="0"/>
              <a:t>show extreme social </a:t>
            </a:r>
            <a:r>
              <a:rPr lang="en-US" sz="2400" b="1" dirty="0"/>
              <a:t>inhibition</a:t>
            </a:r>
            <a:r>
              <a:rPr lang="en-US" sz="2400" dirty="0"/>
              <a:t> and </a:t>
            </a:r>
            <a:r>
              <a:rPr lang="en-US" sz="2400" b="1" dirty="0"/>
              <a:t>introversion</a:t>
            </a:r>
            <a:r>
              <a:rPr lang="en-US" sz="2400" dirty="0"/>
              <a:t>, leading to lifelong patterns of limited social relationships and reluctance to enter into social interactions.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55" y="2219535"/>
            <a:ext cx="3610426" cy="446606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4891" y="-207304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C: </a:t>
            </a:r>
            <a:r>
              <a:rPr lang="es-ES" sz="3000" dirty="0" err="1"/>
              <a:t>Avoidant</a:t>
            </a:r>
            <a:r>
              <a:rPr lang="es-ES" sz="3000" dirty="0"/>
              <a:t>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230" y="2388326"/>
            <a:ext cx="4093426" cy="420062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DBA289-7C6E-544E-9BAE-BF11ABA60871}"/>
              </a:ext>
            </a:extLst>
          </p:cNvPr>
          <p:cNvCxnSpPr>
            <a:cxnSpLocks/>
          </p:cNvCxnSpPr>
          <p:nvPr/>
        </p:nvCxnSpPr>
        <p:spPr>
          <a:xfrm>
            <a:off x="4866290" y="3783725"/>
            <a:ext cx="388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98F282-93B8-6441-A4B8-98F8EDA3213D}"/>
              </a:ext>
            </a:extLst>
          </p:cNvPr>
          <p:cNvCxnSpPr>
            <a:cxnSpLocks/>
          </p:cNvCxnSpPr>
          <p:nvPr/>
        </p:nvCxnSpPr>
        <p:spPr>
          <a:xfrm>
            <a:off x="5229294" y="4696639"/>
            <a:ext cx="192339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E44C94-E656-1E4D-80EA-9BFCE46305E5}"/>
              </a:ext>
            </a:extLst>
          </p:cNvPr>
          <p:cNvCxnSpPr>
            <a:cxnSpLocks/>
          </p:cNvCxnSpPr>
          <p:nvPr/>
        </p:nvCxnSpPr>
        <p:spPr>
          <a:xfrm>
            <a:off x="6241659" y="5047249"/>
            <a:ext cx="38888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e 10"/>
          <p:cNvSpPr/>
          <p:nvPr/>
        </p:nvSpPr>
        <p:spPr>
          <a:xfrm>
            <a:off x="4599862" y="3355290"/>
            <a:ext cx="398482" cy="22725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3498F282-93B8-6441-A4B8-98F8EDA3213D}"/>
              </a:ext>
            </a:extLst>
          </p:cNvPr>
          <p:cNvCxnSpPr>
            <a:cxnSpLocks/>
          </p:cNvCxnSpPr>
          <p:nvPr/>
        </p:nvCxnSpPr>
        <p:spPr>
          <a:xfrm>
            <a:off x="4866290" y="5582285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68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4891" y="-207304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C: </a:t>
            </a:r>
            <a:r>
              <a:rPr lang="es-ES" sz="3000" dirty="0" err="1"/>
              <a:t>Dependant</a:t>
            </a:r>
            <a:r>
              <a:rPr lang="es-ES" sz="3000" dirty="0"/>
              <a:t>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endParaRPr lang="es-ES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70" y="885346"/>
            <a:ext cx="4671556" cy="56496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16954"/>
          <a:stretch/>
        </p:blipFill>
        <p:spPr>
          <a:xfrm>
            <a:off x="5037826" y="1330608"/>
            <a:ext cx="4002657" cy="508806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8DD1E9E-522F-BB4D-A72F-5D816EFE0694}"/>
              </a:ext>
            </a:extLst>
          </p:cNvPr>
          <p:cNvCxnSpPr/>
          <p:nvPr/>
        </p:nvCxnSpPr>
        <p:spPr>
          <a:xfrm>
            <a:off x="5681239" y="2658029"/>
            <a:ext cx="18393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77E7D5-7D4D-8342-AC5C-2699D13B5857}"/>
              </a:ext>
            </a:extLst>
          </p:cNvPr>
          <p:cNvCxnSpPr/>
          <p:nvPr/>
        </p:nvCxnSpPr>
        <p:spPr>
          <a:xfrm>
            <a:off x="5491654" y="3561521"/>
            <a:ext cx="190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39C156-BBC4-BF45-9765-0B2B4D01E3DF}"/>
              </a:ext>
            </a:extLst>
          </p:cNvPr>
          <p:cNvCxnSpPr>
            <a:cxnSpLocks/>
          </p:cNvCxnSpPr>
          <p:nvPr/>
        </p:nvCxnSpPr>
        <p:spPr>
          <a:xfrm>
            <a:off x="5479366" y="5735676"/>
            <a:ext cx="27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795E1-405F-144F-AF65-72E0DE092C67}"/>
              </a:ext>
            </a:extLst>
          </p:cNvPr>
          <p:cNvCxnSpPr>
            <a:cxnSpLocks/>
          </p:cNvCxnSpPr>
          <p:nvPr/>
        </p:nvCxnSpPr>
        <p:spPr>
          <a:xfrm>
            <a:off x="5859517" y="4293477"/>
            <a:ext cx="187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248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5684" y="1782493"/>
            <a:ext cx="7886700" cy="435133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38" y="1144093"/>
            <a:ext cx="3929365" cy="4989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303" y="1565695"/>
            <a:ext cx="4927060" cy="4523416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4891" y="-207304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C: </a:t>
            </a:r>
            <a:r>
              <a:rPr lang="es-ES" sz="3000" dirty="0" err="1"/>
              <a:t>Obsessive-compulsive</a:t>
            </a:r>
            <a:r>
              <a:rPr lang="es-ES" sz="3000" dirty="0"/>
              <a:t> </a:t>
            </a:r>
            <a:r>
              <a:rPr lang="es-ES" sz="3000" dirty="0" err="1"/>
              <a:t>Personality</a:t>
            </a:r>
            <a:r>
              <a:rPr lang="es-ES" sz="3000" dirty="0"/>
              <a:t> </a:t>
            </a:r>
            <a:r>
              <a:rPr lang="es-ES" sz="3200" dirty="0" err="1"/>
              <a:t>Disorder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032645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254" y="0"/>
            <a:ext cx="7886700" cy="1325563"/>
          </a:xfrm>
        </p:spPr>
        <p:txBody>
          <a:bodyPr/>
          <a:lstStyle/>
          <a:p>
            <a:r>
              <a:rPr lang="es-ES" dirty="0" err="1"/>
              <a:t>Summary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-109" t="9769" r="86737" b="-9769"/>
          <a:stretch/>
        </p:blipFill>
        <p:spPr>
          <a:xfrm>
            <a:off x="347933" y="1012382"/>
            <a:ext cx="1256579" cy="65011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04512" y="1140897"/>
            <a:ext cx="4567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Suspicious</a:t>
            </a:r>
            <a:r>
              <a:rPr lang="es-ES" dirty="0"/>
              <a:t>, </a:t>
            </a:r>
            <a:r>
              <a:rPr lang="es-ES" dirty="0" err="1"/>
              <a:t>attacked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, me=</a:t>
            </a:r>
            <a:r>
              <a:rPr lang="es-ES" dirty="0" err="1"/>
              <a:t>blameless</a:t>
            </a:r>
            <a:r>
              <a:rPr lang="es-ES" dirty="0"/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604512" y="1594161"/>
            <a:ext cx="605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Cold</a:t>
            </a:r>
            <a:r>
              <a:rPr lang="es-ES" dirty="0"/>
              <a:t>, </a:t>
            </a:r>
            <a:r>
              <a:rPr lang="es-ES" dirty="0" err="1"/>
              <a:t>detached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others</a:t>
            </a:r>
            <a:r>
              <a:rPr lang="es-ES" dirty="0"/>
              <a:t>, no </a:t>
            </a:r>
            <a:r>
              <a:rPr lang="es-ES" dirty="0" err="1"/>
              <a:t>affected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critizisim</a:t>
            </a:r>
            <a:r>
              <a:rPr lang="es-ES" dirty="0"/>
              <a:t>, </a:t>
            </a:r>
            <a:r>
              <a:rPr lang="es-ES" dirty="0" err="1"/>
              <a:t>isolation</a:t>
            </a:r>
            <a:r>
              <a:rPr lang="es-ES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04512" y="2024982"/>
            <a:ext cx="695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Oddities</a:t>
            </a:r>
            <a:r>
              <a:rPr lang="es-ES" dirty="0"/>
              <a:t> in </a:t>
            </a:r>
            <a:r>
              <a:rPr lang="es-ES" dirty="0" err="1"/>
              <a:t>perception</a:t>
            </a:r>
            <a:r>
              <a:rPr lang="es-ES" dirty="0"/>
              <a:t> and </a:t>
            </a:r>
            <a:r>
              <a:rPr lang="es-ES" dirty="0" err="1"/>
              <a:t>speech</a:t>
            </a:r>
            <a:r>
              <a:rPr lang="es-ES" dirty="0"/>
              <a:t>, </a:t>
            </a:r>
            <a:r>
              <a:rPr lang="es-ES" dirty="0" err="1"/>
              <a:t>magical</a:t>
            </a:r>
            <a:r>
              <a:rPr lang="es-ES" dirty="0"/>
              <a:t> </a:t>
            </a:r>
            <a:r>
              <a:rPr lang="es-ES" dirty="0" err="1"/>
              <a:t>thinking</a:t>
            </a:r>
            <a:r>
              <a:rPr lang="es-ES" dirty="0"/>
              <a:t>, </a:t>
            </a:r>
            <a:r>
              <a:rPr lang="es-ES" dirty="0" err="1"/>
              <a:t>innapropriate</a:t>
            </a:r>
            <a:r>
              <a:rPr lang="es-ES" dirty="0"/>
              <a:t> </a:t>
            </a:r>
            <a:r>
              <a:rPr lang="es-ES" dirty="0" err="1"/>
              <a:t>affect</a:t>
            </a:r>
            <a:r>
              <a:rPr lang="es-ES" dirty="0"/>
              <a:t>, </a:t>
            </a:r>
            <a:r>
              <a:rPr lang="es-ES" dirty="0" err="1"/>
              <a:t>lack</a:t>
            </a:r>
            <a:r>
              <a:rPr lang="es-ES" dirty="0"/>
              <a:t> of social </a:t>
            </a:r>
            <a:r>
              <a:rPr lang="es-ES" dirty="0" err="1"/>
              <a:t>relations</a:t>
            </a:r>
            <a:r>
              <a:rPr lang="es-ES" dirty="0"/>
              <a:t>, social </a:t>
            </a:r>
            <a:r>
              <a:rPr lang="es-ES" dirty="0" err="1"/>
              <a:t>anxiety</a:t>
            </a:r>
            <a:r>
              <a:rPr lang="es-ES" dirty="0"/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604512" y="2791209"/>
            <a:ext cx="6959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Self-dramatization</a:t>
            </a:r>
            <a:r>
              <a:rPr lang="es-ES" dirty="0"/>
              <a:t>, </a:t>
            </a:r>
            <a:r>
              <a:rPr lang="es-ES" dirty="0" err="1"/>
              <a:t>need</a:t>
            </a:r>
            <a:r>
              <a:rPr lang="es-ES" dirty="0"/>
              <a:t> of </a:t>
            </a:r>
            <a:r>
              <a:rPr lang="es-ES" dirty="0" err="1"/>
              <a:t>being</a:t>
            </a:r>
            <a:r>
              <a:rPr lang="es-ES" dirty="0"/>
              <a:t> </a:t>
            </a:r>
            <a:r>
              <a:rPr lang="es-ES" dirty="0" err="1"/>
              <a:t>attractive</a:t>
            </a:r>
            <a:r>
              <a:rPr lang="es-ES" dirty="0"/>
              <a:t> to </a:t>
            </a:r>
            <a:r>
              <a:rPr lang="es-ES" dirty="0" err="1"/>
              <a:t>others</a:t>
            </a:r>
            <a:r>
              <a:rPr lang="es-ES" dirty="0"/>
              <a:t>, </a:t>
            </a:r>
            <a:r>
              <a:rPr lang="es-ES" dirty="0" err="1"/>
              <a:t>otherwise</a:t>
            </a:r>
            <a:r>
              <a:rPr lang="es-ES" dirty="0"/>
              <a:t> irritable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604512" y="3244473"/>
            <a:ext cx="2738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Grandiosity</a:t>
            </a:r>
            <a:r>
              <a:rPr lang="es-ES" dirty="0"/>
              <a:t>, </a:t>
            </a:r>
            <a:r>
              <a:rPr lang="es-ES" dirty="0" err="1"/>
              <a:t>self-promoting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604512" y="3654544"/>
            <a:ext cx="642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Manipulation</a:t>
            </a:r>
            <a:r>
              <a:rPr lang="es-ES" dirty="0"/>
              <a:t> of </a:t>
            </a:r>
            <a:r>
              <a:rPr lang="es-ES" dirty="0" err="1"/>
              <a:t>others</a:t>
            </a:r>
            <a:r>
              <a:rPr lang="es-ES" dirty="0"/>
              <a:t>, </a:t>
            </a:r>
            <a:r>
              <a:rPr lang="es-ES" dirty="0" err="1"/>
              <a:t>lack</a:t>
            </a:r>
            <a:r>
              <a:rPr lang="es-ES" dirty="0"/>
              <a:t> of moral/</a:t>
            </a:r>
            <a:r>
              <a:rPr lang="es-ES" dirty="0" err="1"/>
              <a:t>laws</a:t>
            </a:r>
            <a:r>
              <a:rPr lang="es-ES" dirty="0"/>
              <a:t>, no </a:t>
            </a:r>
            <a:r>
              <a:rPr lang="es-ES" dirty="0" err="1"/>
              <a:t>empathy</a:t>
            </a:r>
            <a:r>
              <a:rPr lang="es-ES" dirty="0"/>
              <a:t>, no </a:t>
            </a:r>
            <a:r>
              <a:rPr lang="es-ES" dirty="0" err="1"/>
              <a:t>shame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604512" y="4346795"/>
            <a:ext cx="431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Impulsivity</a:t>
            </a:r>
            <a:r>
              <a:rPr lang="es-ES" dirty="0"/>
              <a:t>, </a:t>
            </a:r>
            <a:r>
              <a:rPr lang="es-ES" dirty="0" err="1"/>
              <a:t>mood</a:t>
            </a:r>
            <a:r>
              <a:rPr lang="es-ES" dirty="0"/>
              <a:t> </a:t>
            </a:r>
            <a:r>
              <a:rPr lang="es-ES" dirty="0" err="1"/>
              <a:t>swifting</a:t>
            </a:r>
            <a:r>
              <a:rPr lang="es-ES" dirty="0"/>
              <a:t>, </a:t>
            </a:r>
            <a:r>
              <a:rPr lang="es-ES" dirty="0" err="1"/>
              <a:t>self-mutilation</a:t>
            </a:r>
            <a:r>
              <a:rPr lang="es-ES" dirty="0"/>
              <a:t> 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604512" y="5036258"/>
            <a:ext cx="468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Hypersensitivity</a:t>
            </a:r>
            <a:r>
              <a:rPr lang="es-ES" dirty="0"/>
              <a:t> to </a:t>
            </a:r>
            <a:r>
              <a:rPr lang="es-ES" dirty="0" err="1"/>
              <a:t>rejection</a:t>
            </a:r>
            <a:r>
              <a:rPr lang="es-ES" dirty="0"/>
              <a:t>, </a:t>
            </a:r>
            <a:r>
              <a:rPr lang="es-ES" dirty="0" err="1"/>
              <a:t>shyness</a:t>
            </a:r>
            <a:r>
              <a:rPr lang="es-ES" dirty="0"/>
              <a:t>, </a:t>
            </a:r>
            <a:r>
              <a:rPr lang="es-ES" dirty="0" err="1"/>
              <a:t>insecurity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604512" y="5541055"/>
            <a:ext cx="676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Difficulty</a:t>
            </a:r>
            <a:r>
              <a:rPr lang="es-ES" dirty="0"/>
              <a:t> in </a:t>
            </a:r>
            <a:r>
              <a:rPr lang="es-ES" dirty="0" err="1"/>
              <a:t>separation</a:t>
            </a:r>
            <a:r>
              <a:rPr lang="es-ES" dirty="0"/>
              <a:t>, </a:t>
            </a:r>
            <a:r>
              <a:rPr lang="es-ES" dirty="0" err="1"/>
              <a:t>subordination</a:t>
            </a:r>
            <a:r>
              <a:rPr lang="es-ES" dirty="0"/>
              <a:t> to </a:t>
            </a:r>
            <a:r>
              <a:rPr lang="es-ES" dirty="0" err="1"/>
              <a:t>other´s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, </a:t>
            </a:r>
            <a:r>
              <a:rPr lang="es-ES" dirty="0" err="1"/>
              <a:t>indecisiveness</a:t>
            </a:r>
            <a:r>
              <a:rPr lang="es-ES" dirty="0"/>
              <a:t>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604512" y="6274912"/>
            <a:ext cx="4976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/>
              <a:t>Perfectionistic</a:t>
            </a:r>
            <a:r>
              <a:rPr lang="es-ES" dirty="0"/>
              <a:t>, </a:t>
            </a:r>
            <a:r>
              <a:rPr lang="es-ES" dirty="0" err="1"/>
              <a:t>detailed</a:t>
            </a:r>
            <a:r>
              <a:rPr lang="es-ES" dirty="0"/>
              <a:t>, </a:t>
            </a:r>
            <a:r>
              <a:rPr lang="es-ES" dirty="0" err="1"/>
              <a:t>concern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rituals</a:t>
            </a:r>
            <a:r>
              <a:rPr lang="es-ES" dirty="0"/>
              <a:t>, </a:t>
            </a:r>
            <a:r>
              <a:rPr lang="es-ES" dirty="0" err="1"/>
              <a:t>anxiety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68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4" y="435633"/>
            <a:ext cx="8195095" cy="614632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270075" y="2941608"/>
            <a:ext cx="707367" cy="250166"/>
          </a:xfrm>
          <a:prstGeom prst="rect">
            <a:avLst/>
          </a:prstGeom>
          <a:solidFill>
            <a:srgbClr val="FFEAA7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AC68-B3F2-EB4E-99DB-A2C7BE03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365126"/>
            <a:ext cx="8116339" cy="1325563"/>
          </a:xfrm>
        </p:spPr>
        <p:txBody>
          <a:bodyPr/>
          <a:lstStyle/>
          <a:p>
            <a:r>
              <a:rPr lang="es-ES" dirty="0" err="1"/>
              <a:t>The</a:t>
            </a:r>
            <a:r>
              <a:rPr lang="es-ES" dirty="0"/>
              <a:t> 10 </a:t>
            </a:r>
            <a:r>
              <a:rPr lang="es-ES" dirty="0" err="1"/>
              <a:t>personality</a:t>
            </a:r>
            <a:r>
              <a:rPr lang="es-ES" dirty="0"/>
              <a:t> </a:t>
            </a:r>
            <a:r>
              <a:rPr lang="es-ES" dirty="0" err="1"/>
              <a:t>disorders</a:t>
            </a:r>
            <a:r>
              <a:rPr lang="es-ES" dirty="0"/>
              <a:t> </a:t>
            </a:r>
            <a:r>
              <a:rPr lang="es-ES" dirty="0" err="1"/>
              <a:t>movie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69232-0AD5-644C-ADA1-576741DBA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https://</a:t>
            </a:r>
            <a:r>
              <a:rPr lang="es-ES" dirty="0" err="1"/>
              <a:t>www.youtube.com</a:t>
            </a:r>
            <a:r>
              <a:rPr lang="es-ES" dirty="0"/>
              <a:t>/</a:t>
            </a:r>
            <a:r>
              <a:rPr lang="es-ES" dirty="0" err="1"/>
              <a:t>watch?v</a:t>
            </a:r>
            <a:r>
              <a:rPr lang="es-ES" dirty="0"/>
              <a:t>=p50Jpb9QB1k</a:t>
            </a:r>
          </a:p>
        </p:txBody>
      </p:sp>
    </p:spTree>
    <p:extLst>
      <p:ext uri="{BB962C8B-B14F-4D97-AF65-F5344CB8AC3E}">
        <p14:creationId xmlns:p14="http://schemas.microsoft.com/office/powerpoint/2010/main" val="5622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888" y="1423358"/>
            <a:ext cx="5773727" cy="352056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682815" y="0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err="1"/>
              <a:t>Personality</a:t>
            </a:r>
            <a:r>
              <a:rPr lang="es-ES" sz="4000" dirty="0"/>
              <a:t> </a:t>
            </a:r>
            <a:r>
              <a:rPr lang="es-ES" sz="4000" dirty="0" err="1"/>
              <a:t>Disorder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6884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763"/>
          <a:stretch/>
        </p:blipFill>
        <p:spPr>
          <a:xfrm>
            <a:off x="1855888" y="1423358"/>
            <a:ext cx="5773727" cy="349369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55888" y="3067918"/>
            <a:ext cx="5683599" cy="1849139"/>
          </a:xfrm>
          <a:prstGeom prst="rect">
            <a:avLst/>
          </a:prstGeom>
          <a:solidFill>
            <a:schemeClr val="bg1">
              <a:lumMod val="95000"/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67419" y="30327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A: </a:t>
            </a:r>
            <a:r>
              <a:rPr lang="es-ES" sz="3000" dirty="0" err="1"/>
              <a:t>Personality</a:t>
            </a:r>
            <a:r>
              <a:rPr lang="es-ES" sz="3000" dirty="0"/>
              <a:t> </a:t>
            </a:r>
            <a:r>
              <a:rPr lang="es-ES" sz="3000" dirty="0" err="1"/>
              <a:t>Disorder</a:t>
            </a:r>
            <a:endParaRPr lang="es-ES" sz="3000" dirty="0"/>
          </a:p>
        </p:txBody>
      </p:sp>
      <p:sp>
        <p:nvSpPr>
          <p:cNvPr id="7" name="Rectángulo 9">
            <a:extLst>
              <a:ext uri="{FF2B5EF4-FFF2-40B4-BE49-F238E27FC236}">
                <a16:creationId xmlns:a16="http://schemas.microsoft.com/office/drawing/2014/main" id="{A9B3D7FD-D5A0-F146-8964-9A8DF1AADB02}"/>
              </a:ext>
            </a:extLst>
          </p:cNvPr>
          <p:cNvSpPr/>
          <p:nvPr/>
        </p:nvSpPr>
        <p:spPr>
          <a:xfrm>
            <a:off x="1506940" y="5845051"/>
            <a:ext cx="63814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https://</a:t>
            </a:r>
            <a:r>
              <a:rPr lang="es-ES" dirty="0" err="1"/>
              <a:t>www.osmosis.org</a:t>
            </a:r>
            <a:r>
              <a:rPr lang="es-ES" dirty="0"/>
              <a:t>/</a:t>
            </a:r>
            <a:r>
              <a:rPr lang="es-ES" dirty="0" err="1"/>
              <a:t>learn</a:t>
            </a:r>
            <a:r>
              <a:rPr lang="es-ES" dirty="0"/>
              <a:t>/</a:t>
            </a:r>
            <a:r>
              <a:rPr lang="es-ES" dirty="0" err="1"/>
              <a:t>Cluster_A_personality_disorders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44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02"/>
            <a:ext cx="9265158" cy="1325563"/>
          </a:xfrm>
        </p:spPr>
        <p:txBody>
          <a:bodyPr>
            <a:noAutofit/>
          </a:bodyPr>
          <a:lstStyle/>
          <a:p>
            <a:r>
              <a:rPr lang="es-ES" sz="3000" dirty="0" err="1"/>
              <a:t>Cluster</a:t>
            </a:r>
            <a:r>
              <a:rPr lang="es-ES" sz="3000" dirty="0"/>
              <a:t> A: </a:t>
            </a:r>
            <a:r>
              <a:rPr lang="es-ES" sz="3000" dirty="0" err="1"/>
              <a:t>Paranoid</a:t>
            </a:r>
            <a:r>
              <a:rPr lang="es-ES" sz="3000" dirty="0"/>
              <a:t> </a:t>
            </a:r>
            <a:r>
              <a:rPr lang="es-ES" sz="3000" dirty="0" err="1"/>
              <a:t>Personality</a:t>
            </a:r>
            <a:r>
              <a:rPr lang="es-ES" sz="3000" dirty="0"/>
              <a:t> </a:t>
            </a:r>
            <a:r>
              <a:rPr lang="es-ES" sz="3000" dirty="0" err="1"/>
              <a:t>Disorder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762" y="1496441"/>
            <a:ext cx="7886700" cy="435133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280" y="953840"/>
            <a:ext cx="4169664" cy="581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302"/>
            <a:ext cx="9265158" cy="1325563"/>
          </a:xfrm>
        </p:spPr>
        <p:txBody>
          <a:bodyPr>
            <a:noAutofit/>
          </a:bodyPr>
          <a:lstStyle/>
          <a:p>
            <a:r>
              <a:rPr lang="es-ES" sz="3000" dirty="0" err="1"/>
              <a:t>Cluster</a:t>
            </a:r>
            <a:r>
              <a:rPr lang="es-ES" sz="3000" dirty="0"/>
              <a:t> A: </a:t>
            </a:r>
            <a:r>
              <a:rPr lang="es-ES" sz="3000" dirty="0" err="1"/>
              <a:t>Paranoid</a:t>
            </a:r>
            <a:r>
              <a:rPr lang="es-ES" sz="3000" dirty="0"/>
              <a:t> </a:t>
            </a:r>
            <a:r>
              <a:rPr lang="es-ES" sz="3000" dirty="0" err="1"/>
              <a:t>Personality</a:t>
            </a:r>
            <a:r>
              <a:rPr lang="es-ES" sz="3000" dirty="0"/>
              <a:t> </a:t>
            </a:r>
            <a:r>
              <a:rPr lang="es-ES" sz="3000" dirty="0" err="1"/>
              <a:t>Disorder</a:t>
            </a:r>
            <a:endParaRPr lang="es-ES" sz="3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762" y="1496441"/>
            <a:ext cx="7886700" cy="435133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287" b="12762"/>
          <a:stretch/>
        </p:blipFill>
        <p:spPr>
          <a:xfrm>
            <a:off x="107442" y="1161289"/>
            <a:ext cx="4473702" cy="53655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144" y="962466"/>
            <a:ext cx="4169664" cy="5814449"/>
          </a:xfrm>
          <a:prstGeom prst="rect">
            <a:avLst/>
          </a:prstGeom>
        </p:spPr>
      </p:pic>
      <p:cxnSp>
        <p:nvCxnSpPr>
          <p:cNvPr id="9" name="Conector recto 8"/>
          <p:cNvCxnSpPr/>
          <p:nvPr/>
        </p:nvCxnSpPr>
        <p:spPr>
          <a:xfrm>
            <a:off x="466344" y="1783080"/>
            <a:ext cx="2376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466344" y="2188143"/>
            <a:ext cx="977445" cy="16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e 5"/>
          <p:cNvSpPr/>
          <p:nvPr/>
        </p:nvSpPr>
        <p:spPr>
          <a:xfrm>
            <a:off x="1216325" y="2205395"/>
            <a:ext cx="336430" cy="227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637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3302"/>
            <a:ext cx="92651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000" dirty="0" err="1"/>
              <a:t>Cluster</a:t>
            </a:r>
            <a:r>
              <a:rPr lang="es-ES" sz="3000" dirty="0"/>
              <a:t> A: </a:t>
            </a:r>
            <a:r>
              <a:rPr lang="es-ES" sz="3200" dirty="0" err="1"/>
              <a:t>Schizoid</a:t>
            </a:r>
            <a:r>
              <a:rPr lang="es-ES" sz="3200" dirty="0"/>
              <a:t> </a:t>
            </a:r>
            <a:r>
              <a:rPr lang="es-ES" sz="3200" dirty="0" err="1"/>
              <a:t>personality</a:t>
            </a:r>
            <a:r>
              <a:rPr lang="es-ES" sz="3200" dirty="0"/>
              <a:t> </a:t>
            </a:r>
            <a:r>
              <a:rPr lang="es-ES" sz="3200" dirty="0" err="1"/>
              <a:t>disorder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4723447" y="132886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- They are not emotionally </a:t>
            </a:r>
            <a:r>
              <a:rPr lang="en-US" dirty="0" smtClean="0"/>
              <a:t>reactive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>
                <a:solidFill>
                  <a:srgbClr val="FF0000"/>
                </a:solidFill>
              </a:rPr>
              <a:t>rarely experiencing strong positive or negative emotions</a:t>
            </a:r>
            <a:r>
              <a:rPr lang="en-US" dirty="0"/>
              <a:t>, but rather show a  generally </a:t>
            </a:r>
            <a:r>
              <a:rPr lang="en-US" dirty="0">
                <a:solidFill>
                  <a:srgbClr val="FF0000"/>
                </a:solidFill>
              </a:rPr>
              <a:t>apathetic</a:t>
            </a:r>
            <a:r>
              <a:rPr lang="en-US" dirty="0"/>
              <a:t> mood.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175" t="7480" r="12193" b="6469"/>
          <a:stretch/>
        </p:blipFill>
        <p:spPr>
          <a:xfrm>
            <a:off x="4632579" y="2654428"/>
            <a:ext cx="4399648" cy="37570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8" y="1328865"/>
            <a:ext cx="4090771" cy="4669941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631721" y="2319193"/>
            <a:ext cx="336430" cy="2272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6887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397</Words>
  <Application>Microsoft Office PowerPoint</Application>
  <PresentationFormat>Presentación en pantalla (4:3)</PresentationFormat>
  <Paragraphs>55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Open Sans</vt:lpstr>
      <vt:lpstr>Tema de Office</vt:lpstr>
      <vt:lpstr>Personality Disorders</vt:lpstr>
      <vt:lpstr>Presentación de PowerPoint</vt:lpstr>
      <vt:lpstr>Presentación de PowerPoint</vt:lpstr>
      <vt:lpstr>The 10 personality disorders movie</vt:lpstr>
      <vt:lpstr>Presentación de PowerPoint</vt:lpstr>
      <vt:lpstr>Presentación de PowerPoint</vt:lpstr>
      <vt:lpstr>Cluster A: Paranoid Personality Disorder</vt:lpstr>
      <vt:lpstr>Cluster A: Paranoid Personality Disorder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Cluster B: Narcissistic Personality Disorder</vt:lpstr>
      <vt:lpstr>Presentación de PowerPoint</vt:lpstr>
      <vt:lpstr>Cluster B: Antisocial Personality Disorder </vt:lpstr>
      <vt:lpstr>Cluster B: Borderline Personality Disorder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Summary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Disorders</dc:title>
  <dc:creator>Cristina Nombela</dc:creator>
  <cp:lastModifiedBy>Cristina Nombela Otero</cp:lastModifiedBy>
  <cp:revision>41</cp:revision>
  <dcterms:created xsi:type="dcterms:W3CDTF">2018-03-20T15:18:15Z</dcterms:created>
  <dcterms:modified xsi:type="dcterms:W3CDTF">2019-11-20T11:37:35Z</dcterms:modified>
</cp:coreProperties>
</file>