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4" r:id="rId3"/>
    <p:sldId id="265" r:id="rId4"/>
    <p:sldId id="257" r:id="rId5"/>
    <p:sldId id="260" r:id="rId6"/>
    <p:sldId id="259" r:id="rId7"/>
    <p:sldId id="262" r:id="rId8"/>
    <p:sldId id="258" r:id="rId9"/>
    <p:sldId id="261" r:id="rId10"/>
    <p:sldId id="266" r:id="rId11"/>
    <p:sldId id="283" r:id="rId12"/>
    <p:sldId id="263"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94624" autoAdjust="0"/>
  </p:normalViewPr>
  <p:slideViewPr>
    <p:cSldViewPr snapToGrid="0">
      <p:cViewPr varScale="1">
        <p:scale>
          <a:sx n="83" d="100"/>
          <a:sy n="83" d="100"/>
        </p:scale>
        <p:origin x="1541"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7DD65C-C10F-D94C-9502-DE00381D31D9}" type="datetimeFigureOut">
              <a:rPr lang="en-US" smtClean="0"/>
              <a:t>11/11/2019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A4718-99AF-1B40-99BE-182379DB1A58}" type="slidenum">
              <a:rPr lang="en-US" smtClean="0"/>
              <a:t>‹Nº›</a:t>
            </a:fld>
            <a:endParaRPr lang="en-US"/>
          </a:p>
        </p:txBody>
      </p:sp>
    </p:spTree>
    <p:extLst>
      <p:ext uri="{BB962C8B-B14F-4D97-AF65-F5344CB8AC3E}">
        <p14:creationId xmlns:p14="http://schemas.microsoft.com/office/powerpoint/2010/main" val="506049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A4718-99AF-1B40-99BE-182379DB1A58}" type="slidenum">
              <a:rPr lang="en-US" smtClean="0"/>
              <a:t>8</a:t>
            </a:fld>
            <a:endParaRPr lang="en-US"/>
          </a:p>
        </p:txBody>
      </p:sp>
    </p:spTree>
    <p:extLst>
      <p:ext uri="{BB962C8B-B14F-4D97-AF65-F5344CB8AC3E}">
        <p14:creationId xmlns:p14="http://schemas.microsoft.com/office/powerpoint/2010/main" val="1146738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A4718-99AF-1B40-99BE-182379DB1A58}" type="slidenum">
              <a:rPr lang="en-US" smtClean="0"/>
              <a:t>10</a:t>
            </a:fld>
            <a:endParaRPr lang="en-US"/>
          </a:p>
        </p:txBody>
      </p:sp>
    </p:spTree>
    <p:extLst>
      <p:ext uri="{BB962C8B-B14F-4D97-AF65-F5344CB8AC3E}">
        <p14:creationId xmlns:p14="http://schemas.microsoft.com/office/powerpoint/2010/main" val="129230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BE4A857-6EE2-4BA4-A99F-CFBEC495AC5A}" type="datetimeFigureOut">
              <a:rPr lang="es-ES" smtClean="0"/>
              <a:t>11/11/2019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9E5B45-278D-4029-A1D1-EC78E00759F8}" type="slidenum">
              <a:rPr lang="es-ES" smtClean="0"/>
              <a:t>‹Nº›</a:t>
            </a:fld>
            <a:endParaRPr lang="es-ES"/>
          </a:p>
        </p:txBody>
      </p:sp>
    </p:spTree>
    <p:extLst>
      <p:ext uri="{BB962C8B-B14F-4D97-AF65-F5344CB8AC3E}">
        <p14:creationId xmlns:p14="http://schemas.microsoft.com/office/powerpoint/2010/main" val="1489025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E4A857-6EE2-4BA4-A99F-CFBEC495AC5A}" type="datetimeFigureOut">
              <a:rPr lang="es-ES" smtClean="0"/>
              <a:t>11/11/2019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9E5B45-278D-4029-A1D1-EC78E00759F8}" type="slidenum">
              <a:rPr lang="es-ES" smtClean="0"/>
              <a:t>‹Nº›</a:t>
            </a:fld>
            <a:endParaRPr lang="es-ES"/>
          </a:p>
        </p:txBody>
      </p:sp>
    </p:spTree>
    <p:extLst>
      <p:ext uri="{BB962C8B-B14F-4D97-AF65-F5344CB8AC3E}">
        <p14:creationId xmlns:p14="http://schemas.microsoft.com/office/powerpoint/2010/main" val="305008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E4A857-6EE2-4BA4-A99F-CFBEC495AC5A}" type="datetimeFigureOut">
              <a:rPr lang="es-ES" smtClean="0"/>
              <a:t>11/11/2019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9E5B45-278D-4029-A1D1-EC78E00759F8}" type="slidenum">
              <a:rPr lang="es-ES" smtClean="0"/>
              <a:t>‹Nº›</a:t>
            </a:fld>
            <a:endParaRPr lang="es-ES"/>
          </a:p>
        </p:txBody>
      </p:sp>
    </p:spTree>
    <p:extLst>
      <p:ext uri="{BB962C8B-B14F-4D97-AF65-F5344CB8AC3E}">
        <p14:creationId xmlns:p14="http://schemas.microsoft.com/office/powerpoint/2010/main" val="1562969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BE4A857-6EE2-4BA4-A99F-CFBEC495AC5A}" type="datetimeFigureOut">
              <a:rPr lang="es-ES" smtClean="0"/>
              <a:t>11/11/2019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9E5B45-278D-4029-A1D1-EC78E00759F8}" type="slidenum">
              <a:rPr lang="es-ES" smtClean="0"/>
              <a:t>‹Nº›</a:t>
            </a:fld>
            <a:endParaRPr lang="es-ES"/>
          </a:p>
        </p:txBody>
      </p:sp>
    </p:spTree>
    <p:extLst>
      <p:ext uri="{BB962C8B-B14F-4D97-AF65-F5344CB8AC3E}">
        <p14:creationId xmlns:p14="http://schemas.microsoft.com/office/powerpoint/2010/main" val="31526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BE4A857-6EE2-4BA4-A99F-CFBEC495AC5A}" type="datetimeFigureOut">
              <a:rPr lang="es-ES" smtClean="0"/>
              <a:t>11/11/2019</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C9E5B45-278D-4029-A1D1-EC78E00759F8}" type="slidenum">
              <a:rPr lang="es-ES" smtClean="0"/>
              <a:t>‹Nº›</a:t>
            </a:fld>
            <a:endParaRPr lang="es-ES"/>
          </a:p>
        </p:txBody>
      </p:sp>
    </p:spTree>
    <p:extLst>
      <p:ext uri="{BB962C8B-B14F-4D97-AF65-F5344CB8AC3E}">
        <p14:creationId xmlns:p14="http://schemas.microsoft.com/office/powerpoint/2010/main" val="3100783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BE4A857-6EE2-4BA4-A99F-CFBEC495AC5A}" type="datetimeFigureOut">
              <a:rPr lang="es-ES" smtClean="0"/>
              <a:t>11/11/2019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C9E5B45-278D-4029-A1D1-EC78E00759F8}" type="slidenum">
              <a:rPr lang="es-ES" smtClean="0"/>
              <a:t>‹Nº›</a:t>
            </a:fld>
            <a:endParaRPr lang="es-ES"/>
          </a:p>
        </p:txBody>
      </p:sp>
    </p:spTree>
    <p:extLst>
      <p:ext uri="{BB962C8B-B14F-4D97-AF65-F5344CB8AC3E}">
        <p14:creationId xmlns:p14="http://schemas.microsoft.com/office/powerpoint/2010/main" val="105573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BE4A857-6EE2-4BA4-A99F-CFBEC495AC5A}" type="datetimeFigureOut">
              <a:rPr lang="es-ES" smtClean="0"/>
              <a:t>11/11/2019</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C9E5B45-278D-4029-A1D1-EC78E00759F8}" type="slidenum">
              <a:rPr lang="es-ES" smtClean="0"/>
              <a:t>‹Nº›</a:t>
            </a:fld>
            <a:endParaRPr lang="es-ES"/>
          </a:p>
        </p:txBody>
      </p:sp>
    </p:spTree>
    <p:extLst>
      <p:ext uri="{BB962C8B-B14F-4D97-AF65-F5344CB8AC3E}">
        <p14:creationId xmlns:p14="http://schemas.microsoft.com/office/powerpoint/2010/main" val="2715449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BE4A857-6EE2-4BA4-A99F-CFBEC495AC5A}" type="datetimeFigureOut">
              <a:rPr lang="es-ES" smtClean="0"/>
              <a:t>11/11/2019</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C9E5B45-278D-4029-A1D1-EC78E00759F8}" type="slidenum">
              <a:rPr lang="es-ES" smtClean="0"/>
              <a:t>‹Nº›</a:t>
            </a:fld>
            <a:endParaRPr lang="es-ES"/>
          </a:p>
        </p:txBody>
      </p:sp>
    </p:spTree>
    <p:extLst>
      <p:ext uri="{BB962C8B-B14F-4D97-AF65-F5344CB8AC3E}">
        <p14:creationId xmlns:p14="http://schemas.microsoft.com/office/powerpoint/2010/main" val="570751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4A857-6EE2-4BA4-A99F-CFBEC495AC5A}" type="datetimeFigureOut">
              <a:rPr lang="es-ES" smtClean="0"/>
              <a:t>11/11/2019</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C9E5B45-278D-4029-A1D1-EC78E00759F8}" type="slidenum">
              <a:rPr lang="es-ES" smtClean="0"/>
              <a:t>‹Nº›</a:t>
            </a:fld>
            <a:endParaRPr lang="es-ES"/>
          </a:p>
        </p:txBody>
      </p:sp>
    </p:spTree>
    <p:extLst>
      <p:ext uri="{BB962C8B-B14F-4D97-AF65-F5344CB8AC3E}">
        <p14:creationId xmlns:p14="http://schemas.microsoft.com/office/powerpoint/2010/main" val="3544863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BE4A857-6EE2-4BA4-A99F-CFBEC495AC5A}" type="datetimeFigureOut">
              <a:rPr lang="es-ES" smtClean="0"/>
              <a:t>11/11/2019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C9E5B45-278D-4029-A1D1-EC78E00759F8}" type="slidenum">
              <a:rPr lang="es-ES" smtClean="0"/>
              <a:t>‹Nº›</a:t>
            </a:fld>
            <a:endParaRPr lang="es-ES"/>
          </a:p>
        </p:txBody>
      </p:sp>
    </p:spTree>
    <p:extLst>
      <p:ext uri="{BB962C8B-B14F-4D97-AF65-F5344CB8AC3E}">
        <p14:creationId xmlns:p14="http://schemas.microsoft.com/office/powerpoint/2010/main" val="417534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BE4A857-6EE2-4BA4-A99F-CFBEC495AC5A}" type="datetimeFigureOut">
              <a:rPr lang="es-ES" smtClean="0"/>
              <a:t>11/11/2019</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C9E5B45-278D-4029-A1D1-EC78E00759F8}" type="slidenum">
              <a:rPr lang="es-ES" smtClean="0"/>
              <a:t>‹Nº›</a:t>
            </a:fld>
            <a:endParaRPr lang="es-ES"/>
          </a:p>
        </p:txBody>
      </p:sp>
    </p:spTree>
    <p:extLst>
      <p:ext uri="{BB962C8B-B14F-4D97-AF65-F5344CB8AC3E}">
        <p14:creationId xmlns:p14="http://schemas.microsoft.com/office/powerpoint/2010/main" val="144249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E4A857-6EE2-4BA4-A99F-CFBEC495AC5A}" type="datetimeFigureOut">
              <a:rPr lang="es-ES" smtClean="0"/>
              <a:t>11/11/2019</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E5B45-278D-4029-A1D1-EC78E00759F8}" type="slidenum">
              <a:rPr lang="es-ES" smtClean="0"/>
              <a:t>‹Nº›</a:t>
            </a:fld>
            <a:endParaRPr lang="es-ES"/>
          </a:p>
        </p:txBody>
      </p:sp>
    </p:spTree>
    <p:extLst>
      <p:ext uri="{BB962C8B-B14F-4D97-AF65-F5344CB8AC3E}">
        <p14:creationId xmlns:p14="http://schemas.microsoft.com/office/powerpoint/2010/main" val="2463643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err="1"/>
              <a:t>Eating</a:t>
            </a:r>
            <a:r>
              <a:rPr lang="es-ES" dirty="0"/>
              <a:t> </a:t>
            </a:r>
            <a:r>
              <a:rPr lang="es-ES" dirty="0" err="1"/>
              <a:t>disorders</a:t>
            </a:r>
            <a:r>
              <a:rPr lang="es-ES" dirty="0"/>
              <a:t>:</a:t>
            </a:r>
            <a:br>
              <a:rPr lang="es-ES" dirty="0"/>
            </a:br>
            <a:r>
              <a:rPr lang="es-ES" dirty="0"/>
              <a:t>Anorexia</a:t>
            </a:r>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71869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0" y="201533"/>
            <a:ext cx="9156699" cy="2092881"/>
          </a:xfrm>
          <a:prstGeom prst="rect">
            <a:avLst/>
          </a:prstGeom>
        </p:spPr>
        <p:txBody>
          <a:bodyPr wrap="square">
            <a:spAutoFit/>
          </a:bodyPr>
          <a:lstStyle/>
          <a:p>
            <a:r>
              <a:rPr lang="en-US" sz="2000" dirty="0"/>
              <a:t>Malnutrition also takes its toll in other ways (look extremely unwell) </a:t>
            </a:r>
          </a:p>
          <a:p>
            <a:endParaRPr lang="en-US" sz="1000" dirty="0"/>
          </a:p>
          <a:p>
            <a:pPr marL="285750" indent="-285750">
              <a:buFontTx/>
              <a:buChar char="-"/>
            </a:pPr>
            <a:r>
              <a:rPr lang="en-US" sz="2000" dirty="0"/>
              <a:t>Their hair on the scalp thins and becomes </a:t>
            </a:r>
            <a:r>
              <a:rPr lang="en-US" sz="2000" b="1" dirty="0">
                <a:solidFill>
                  <a:srgbClr val="FF0000"/>
                </a:solidFill>
              </a:rPr>
              <a:t>brittle</a:t>
            </a:r>
            <a:r>
              <a:rPr lang="en-US" sz="2000" dirty="0"/>
              <a:t>, as do their nails. </a:t>
            </a:r>
          </a:p>
          <a:p>
            <a:pPr marL="285750" indent="-285750">
              <a:buFontTx/>
              <a:buChar char="-"/>
            </a:pPr>
            <a:r>
              <a:rPr lang="en-US" sz="2000" dirty="0"/>
              <a:t>Their skin becomes very dry</a:t>
            </a:r>
          </a:p>
          <a:p>
            <a:pPr marL="285750" indent="-285750">
              <a:buFontTx/>
              <a:buChar char="-"/>
            </a:pPr>
            <a:r>
              <a:rPr lang="en-US" sz="2000" dirty="0"/>
              <a:t>Downy hair (called “lanugo”) starts to grow on the face, neck, arms, back, and legs.</a:t>
            </a:r>
          </a:p>
          <a:p>
            <a:pPr marL="285750" indent="-285750">
              <a:buFontTx/>
              <a:buChar char="-"/>
            </a:pPr>
            <a:r>
              <a:rPr lang="en-US" sz="2000" dirty="0"/>
              <a:t>A yellowish tinge to their skin, especially on the palms of their hands and</a:t>
            </a:r>
          </a:p>
          <a:p>
            <a:r>
              <a:rPr lang="en-US" sz="2000" dirty="0"/>
              <a:t>bottoms of their feet.</a:t>
            </a:r>
            <a:endParaRPr lang="en-US" sz="2000" dirty="0">
              <a:effectLst/>
            </a:endParaRPr>
          </a:p>
        </p:txBody>
      </p:sp>
      <p:pic>
        <p:nvPicPr>
          <p:cNvPr id="3" name="Picture 2"/>
          <p:cNvPicPr>
            <a:picLocks noChangeAspect="1"/>
          </p:cNvPicPr>
          <p:nvPr/>
        </p:nvPicPr>
        <p:blipFill rotWithShape="1">
          <a:blip r:embed="rId3"/>
          <a:srcRect l="1548" t="634" r="1515" b="1427"/>
          <a:stretch/>
        </p:blipFill>
        <p:spPr>
          <a:xfrm>
            <a:off x="3697946" y="2491948"/>
            <a:ext cx="5339221" cy="3924300"/>
          </a:xfrm>
          <a:prstGeom prst="rect">
            <a:avLst/>
          </a:prstGeom>
        </p:spPr>
      </p:pic>
      <p:sp>
        <p:nvSpPr>
          <p:cNvPr id="4" name="Rectangle 3"/>
          <p:cNvSpPr/>
          <p:nvPr/>
        </p:nvSpPr>
        <p:spPr>
          <a:xfrm>
            <a:off x="0" y="2193727"/>
            <a:ext cx="6769100" cy="400110"/>
          </a:xfrm>
          <a:prstGeom prst="rect">
            <a:avLst/>
          </a:prstGeom>
        </p:spPr>
        <p:txBody>
          <a:bodyPr wrap="square">
            <a:spAutoFit/>
          </a:bodyPr>
          <a:lstStyle/>
          <a:p>
            <a:r>
              <a:rPr lang="en-US" sz="2000" dirty="0"/>
              <a:t> - Difficult time coping with cold temperatures</a:t>
            </a:r>
            <a:endParaRPr lang="en-US" sz="2000" dirty="0">
              <a:effectLst/>
            </a:endParaRPr>
          </a:p>
        </p:txBody>
      </p:sp>
      <p:sp>
        <p:nvSpPr>
          <p:cNvPr id="5" name="Rectangle 4"/>
          <p:cNvSpPr/>
          <p:nvPr/>
        </p:nvSpPr>
        <p:spPr>
          <a:xfrm>
            <a:off x="25400" y="2507685"/>
            <a:ext cx="5397500" cy="1015663"/>
          </a:xfrm>
          <a:prstGeom prst="rect">
            <a:avLst/>
          </a:prstGeom>
        </p:spPr>
        <p:txBody>
          <a:bodyPr wrap="square">
            <a:spAutoFit/>
          </a:bodyPr>
          <a:lstStyle/>
          <a:p>
            <a:r>
              <a:rPr lang="en-US" sz="2000" dirty="0"/>
              <a:t>- Depression and cognitive changes </a:t>
            </a:r>
          </a:p>
          <a:p>
            <a:r>
              <a:rPr lang="en-US" sz="2000" dirty="0"/>
              <a:t>- Tiredness, dizziness &amp; faint.</a:t>
            </a:r>
          </a:p>
          <a:p>
            <a:r>
              <a:rPr lang="en-US" sz="2000" dirty="0"/>
              <a:t>-  Low Thiamin (vitamin B1) </a:t>
            </a:r>
            <a:endParaRPr lang="en-US" sz="2000" dirty="0">
              <a:effectLst/>
            </a:endParaRPr>
          </a:p>
        </p:txBody>
      </p:sp>
      <p:sp>
        <p:nvSpPr>
          <p:cNvPr id="6" name="Rectangle 5"/>
          <p:cNvSpPr/>
          <p:nvPr/>
        </p:nvSpPr>
        <p:spPr>
          <a:xfrm>
            <a:off x="-1" y="3386921"/>
            <a:ext cx="4722653" cy="707886"/>
          </a:xfrm>
          <a:prstGeom prst="rect">
            <a:avLst/>
          </a:prstGeom>
        </p:spPr>
        <p:txBody>
          <a:bodyPr wrap="square">
            <a:spAutoFit/>
          </a:bodyPr>
          <a:lstStyle/>
          <a:p>
            <a:r>
              <a:rPr lang="en-US" sz="2000" dirty="0"/>
              <a:t> - Increased risk for osteoporosis</a:t>
            </a:r>
          </a:p>
          <a:p>
            <a:r>
              <a:rPr lang="en-US" sz="2000" dirty="0"/>
              <a:t>in later life</a:t>
            </a:r>
            <a:endParaRPr lang="en-US" sz="2000" dirty="0">
              <a:effectLst/>
            </a:endParaRPr>
          </a:p>
        </p:txBody>
      </p:sp>
      <p:sp>
        <p:nvSpPr>
          <p:cNvPr id="10" name="Rectangle 9"/>
          <p:cNvSpPr/>
          <p:nvPr/>
        </p:nvSpPr>
        <p:spPr>
          <a:xfrm>
            <a:off x="0" y="4286608"/>
            <a:ext cx="4722653" cy="2862322"/>
          </a:xfrm>
          <a:prstGeom prst="rect">
            <a:avLst/>
          </a:prstGeom>
        </p:spPr>
        <p:txBody>
          <a:bodyPr wrap="square">
            <a:spAutoFit/>
          </a:bodyPr>
          <a:lstStyle/>
          <a:p>
            <a:pPr marL="285750" indent="-285750">
              <a:buFontTx/>
              <a:buChar char="-"/>
            </a:pPr>
            <a:r>
              <a:rPr lang="en-US" sz="2000" dirty="0"/>
              <a:t>Heart arrhythmias  (irregular beats)</a:t>
            </a:r>
          </a:p>
          <a:p>
            <a:endParaRPr lang="en-US" sz="2000" dirty="0"/>
          </a:p>
          <a:p>
            <a:r>
              <a:rPr lang="en-US" sz="2000" dirty="0">
                <a:solidFill>
                  <a:schemeClr val="accent5"/>
                </a:solidFill>
              </a:rPr>
              <a:t>Laxative use (60%):</a:t>
            </a:r>
          </a:p>
          <a:p>
            <a:pPr marL="342900" indent="-342900">
              <a:buFontTx/>
              <a:buChar char="-"/>
            </a:pPr>
            <a:r>
              <a:rPr lang="en-US" sz="2000" dirty="0">
                <a:solidFill>
                  <a:schemeClr val="accent5"/>
                </a:solidFill>
              </a:rPr>
              <a:t>Dehydration, electrolyte                 imbalances</a:t>
            </a:r>
          </a:p>
          <a:p>
            <a:pPr marL="342900" indent="-342900">
              <a:buFontTx/>
              <a:buChar char="-"/>
            </a:pPr>
            <a:r>
              <a:rPr lang="en-US" sz="2000" dirty="0">
                <a:solidFill>
                  <a:schemeClr val="accent5"/>
                </a:solidFill>
              </a:rPr>
              <a:t>kidney disease </a:t>
            </a:r>
          </a:p>
          <a:p>
            <a:pPr marL="342900" indent="-342900">
              <a:buFontTx/>
              <a:buChar char="-"/>
            </a:pPr>
            <a:r>
              <a:rPr lang="en-US" sz="2000" dirty="0">
                <a:solidFill>
                  <a:schemeClr val="accent5"/>
                </a:solidFill>
              </a:rPr>
              <a:t>damage to the bowels and gastrointestinal tract.</a:t>
            </a:r>
          </a:p>
          <a:p>
            <a:endParaRPr lang="en-US" sz="2000" dirty="0">
              <a:effectLst/>
            </a:endParaRPr>
          </a:p>
        </p:txBody>
      </p:sp>
    </p:spTree>
    <p:extLst>
      <p:ext uri="{BB962C8B-B14F-4D97-AF65-F5344CB8AC3E}">
        <p14:creationId xmlns:p14="http://schemas.microsoft.com/office/powerpoint/2010/main" val="75870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nSpc>
                <a:spcPct val="100000"/>
              </a:lnSpc>
              <a:spcBef>
                <a:spcPts val="0"/>
              </a:spcBef>
              <a:buNone/>
            </a:pPr>
            <a:r>
              <a:rPr lang="en-US" dirty="0"/>
              <a:t>https://</a:t>
            </a:r>
            <a:r>
              <a:rPr lang="en-US" dirty="0" err="1"/>
              <a:t>www.youtube.com</a:t>
            </a:r>
            <a:r>
              <a:rPr lang="en-US" dirty="0"/>
              <a:t>/</a:t>
            </a:r>
            <a:r>
              <a:rPr lang="en-US" dirty="0" err="1"/>
              <a:t>watch?v</a:t>
            </a:r>
            <a:r>
              <a:rPr lang="en-US" dirty="0"/>
              <a:t>=</a:t>
            </a:r>
            <a:r>
              <a:rPr lang="en-US" dirty="0" err="1"/>
              <a:t>OMbpExKKKVo</a:t>
            </a:r>
            <a:endParaRPr lang="en-US" dirty="0"/>
          </a:p>
        </p:txBody>
      </p:sp>
    </p:spTree>
    <p:extLst>
      <p:ext uri="{BB962C8B-B14F-4D97-AF65-F5344CB8AC3E}">
        <p14:creationId xmlns:p14="http://schemas.microsoft.com/office/powerpoint/2010/main" val="460557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850" y="161927"/>
            <a:ext cx="3663950" cy="549274"/>
          </a:xfrm>
        </p:spPr>
        <p:txBody>
          <a:bodyPr>
            <a:normAutofit/>
          </a:bodyPr>
          <a:lstStyle/>
          <a:p>
            <a:r>
              <a:rPr lang="en-US" sz="3000"/>
              <a:t>Diagnostic Crossover </a:t>
            </a:r>
            <a:endParaRPr lang="en-US" sz="3000" dirty="0"/>
          </a:p>
        </p:txBody>
      </p:sp>
      <p:sp>
        <p:nvSpPr>
          <p:cNvPr id="3" name="Content Placeholder 2"/>
          <p:cNvSpPr>
            <a:spLocks noGrp="1"/>
          </p:cNvSpPr>
          <p:nvPr>
            <p:ph idx="1"/>
          </p:nvPr>
        </p:nvSpPr>
        <p:spPr>
          <a:xfrm>
            <a:off x="196850" y="873125"/>
            <a:ext cx="8947150" cy="4351338"/>
          </a:xfrm>
        </p:spPr>
        <p:txBody>
          <a:bodyPr>
            <a:normAutofit/>
          </a:bodyPr>
          <a:lstStyle/>
          <a:p>
            <a:pPr marL="0" indent="0">
              <a:buNone/>
            </a:pPr>
            <a:r>
              <a:rPr lang="en-US" sz="2400" dirty="0"/>
              <a:t>Who is diagnosed with one form of eating disorder to be later diagnosed with another eating disorder.</a:t>
            </a:r>
          </a:p>
          <a:p>
            <a:pPr marL="0" marR="0" lvl="0" indent="0" defTabSz="914400" eaLnBrk="1" fontAlgn="auto" latinLnBrk="0" hangingPunct="1">
              <a:lnSpc>
                <a:spcPct val="100000"/>
              </a:lnSpc>
              <a:spcBef>
                <a:spcPts val="0"/>
              </a:spcBef>
              <a:spcAft>
                <a:spcPts val="0"/>
              </a:spcAft>
              <a:buClrTx/>
              <a:buSzTx/>
              <a:buNone/>
              <a:tabLst/>
              <a:defRPr/>
            </a:pPr>
            <a:endParaRPr lang="en-US" sz="2400" dirty="0"/>
          </a:p>
        </p:txBody>
      </p:sp>
      <p:pic>
        <p:nvPicPr>
          <p:cNvPr id="4" name="Picture 3"/>
          <p:cNvPicPr>
            <a:picLocks noChangeAspect="1"/>
          </p:cNvPicPr>
          <p:nvPr/>
        </p:nvPicPr>
        <p:blipFill>
          <a:blip r:embed="rId2"/>
          <a:stretch>
            <a:fillRect/>
          </a:stretch>
        </p:blipFill>
        <p:spPr>
          <a:xfrm>
            <a:off x="5308600" y="2051447"/>
            <a:ext cx="3298145" cy="3899694"/>
          </a:xfrm>
          <a:prstGeom prst="rect">
            <a:avLst/>
          </a:prstGeom>
        </p:spPr>
      </p:pic>
      <p:sp>
        <p:nvSpPr>
          <p:cNvPr id="5" name="Rectangle 4"/>
          <p:cNvSpPr/>
          <p:nvPr/>
        </p:nvSpPr>
        <p:spPr>
          <a:xfrm>
            <a:off x="196850" y="1889523"/>
            <a:ext cx="5530850" cy="830997"/>
          </a:xfrm>
          <a:prstGeom prst="rect">
            <a:avLst/>
          </a:prstGeom>
        </p:spPr>
        <p:txBody>
          <a:bodyPr wrap="square">
            <a:spAutoFit/>
          </a:bodyPr>
          <a:lstStyle/>
          <a:p>
            <a:r>
              <a:rPr lang="en-US" sz="2400"/>
              <a:t>Bidirectional transitions between the two subtypes </a:t>
            </a:r>
            <a:r>
              <a:rPr lang="en-US" sz="2400" dirty="0"/>
              <a:t>of anorexia nervosa</a:t>
            </a:r>
            <a:endParaRPr lang="en-US" sz="2400" dirty="0">
              <a:effectLst/>
            </a:endParaRPr>
          </a:p>
        </p:txBody>
      </p:sp>
      <p:sp>
        <p:nvSpPr>
          <p:cNvPr id="6" name="Rectangle 5"/>
          <p:cNvSpPr/>
          <p:nvPr/>
        </p:nvSpPr>
        <p:spPr>
          <a:xfrm>
            <a:off x="199345" y="2882444"/>
            <a:ext cx="4572000" cy="3416320"/>
          </a:xfrm>
          <a:prstGeom prst="rect">
            <a:avLst/>
          </a:prstGeom>
        </p:spPr>
        <p:txBody>
          <a:bodyPr>
            <a:spAutoFit/>
          </a:bodyPr>
          <a:lstStyle/>
          <a:p>
            <a:r>
              <a:rPr lang="en-US" sz="2400" dirty="0"/>
              <a:t>The main difference between patients with the binge-purging subtype of anorexia nervosa and bulimia nervosa is weight (and associated amenorrhea).</a:t>
            </a:r>
          </a:p>
          <a:p>
            <a:endParaRPr lang="en-US" sz="2400" dirty="0"/>
          </a:p>
          <a:p>
            <a:r>
              <a:rPr lang="en-US" sz="2400" dirty="0" smtClean="0"/>
              <a:t>AN-BP </a:t>
            </a:r>
            <a:r>
              <a:rPr lang="en-US" sz="2400" dirty="0"/>
              <a:t>and </a:t>
            </a:r>
            <a:r>
              <a:rPr lang="en-US" sz="2400" dirty="0" smtClean="0"/>
              <a:t>AN-R </a:t>
            </a:r>
            <a:r>
              <a:rPr lang="en-US" sz="2400" dirty="0"/>
              <a:t>shifts: even though there may not be a big clinical change in the illness itself.</a:t>
            </a:r>
            <a:endParaRPr lang="en-US" sz="2400" dirty="0">
              <a:effectLst/>
            </a:endParaRPr>
          </a:p>
        </p:txBody>
      </p:sp>
    </p:spTree>
    <p:extLst>
      <p:ext uri="{BB962C8B-B14F-4D97-AF65-F5344CB8AC3E}">
        <p14:creationId xmlns:p14="http://schemas.microsoft.com/office/powerpoint/2010/main" val="1155773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390527"/>
            <a:ext cx="8642350" cy="714374"/>
          </a:xfrm>
        </p:spPr>
        <p:txBody>
          <a:bodyPr>
            <a:noAutofit/>
          </a:bodyPr>
          <a:lstStyle/>
          <a:p>
            <a:r>
              <a:rPr lang="en-US" sz="3000" dirty="0"/>
              <a:t>Eating Disorders &amp; Other Forms of Psychopathology</a:t>
            </a:r>
            <a:br>
              <a:rPr lang="en-US" sz="3000" dirty="0"/>
            </a:br>
            <a:endParaRPr lang="en-US" sz="3000" dirty="0"/>
          </a:p>
        </p:txBody>
      </p:sp>
      <p:sp>
        <p:nvSpPr>
          <p:cNvPr id="3" name="Content Placeholder 2"/>
          <p:cNvSpPr>
            <a:spLocks noGrp="1"/>
          </p:cNvSpPr>
          <p:nvPr>
            <p:ph idx="1"/>
          </p:nvPr>
        </p:nvSpPr>
        <p:spPr>
          <a:xfrm>
            <a:off x="298450" y="901700"/>
            <a:ext cx="5043571" cy="5613399"/>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dirty="0"/>
              <a:t>68% AN patients have depression</a:t>
            </a:r>
          </a:p>
          <a:p>
            <a:pPr marL="0" marR="0" lvl="0" indent="0" defTabSz="914400" eaLnBrk="1" fontAlgn="auto" latinLnBrk="0" hangingPunct="1">
              <a:lnSpc>
                <a:spcPct val="100000"/>
              </a:lnSpc>
              <a:spcBef>
                <a:spcPts val="0"/>
              </a:spcBef>
              <a:spcAft>
                <a:spcPts val="0"/>
              </a:spcAft>
              <a:buClrTx/>
              <a:buSzTx/>
              <a:buFontTx/>
              <a:buNone/>
              <a:tabLst/>
              <a:defRPr/>
            </a:pPr>
            <a:r>
              <a:rPr lang="en-US" sz="2400" dirty="0"/>
              <a:t>Others:</a:t>
            </a:r>
            <a:br>
              <a:rPr lang="en-US" sz="2400" dirty="0"/>
            </a:br>
            <a:r>
              <a:rPr lang="en-US" sz="2400" dirty="0"/>
              <a:t>- Obsessive-compulsive behavior (Rituals + compulsions)</a:t>
            </a:r>
          </a:p>
          <a:p>
            <a:pPr marR="0" lvl="0" defTabSz="914400" eaLnBrk="1" fontAlgn="auto" latinLnBrk="0" hangingPunct="1">
              <a:lnSpc>
                <a:spcPct val="100000"/>
              </a:lnSpc>
              <a:spcBef>
                <a:spcPts val="0"/>
              </a:spcBef>
              <a:spcAft>
                <a:spcPts val="0"/>
              </a:spcAft>
              <a:buClrTx/>
              <a:buSzTx/>
              <a:buFontTx/>
              <a:buChar char="-"/>
              <a:tabLst/>
              <a:defRPr/>
            </a:pPr>
            <a:r>
              <a:rPr lang="en-US" sz="2400" dirty="0"/>
              <a:t>Substance abuse</a:t>
            </a:r>
          </a:p>
          <a:p>
            <a:pPr marR="0" lvl="0" defTabSz="914400" eaLnBrk="1" fontAlgn="auto" latinLnBrk="0" hangingPunct="1">
              <a:lnSpc>
                <a:spcPct val="100000"/>
              </a:lnSpc>
              <a:spcBef>
                <a:spcPts val="0"/>
              </a:spcBef>
              <a:spcAft>
                <a:spcPts val="0"/>
              </a:spcAft>
              <a:buClrTx/>
              <a:buSzTx/>
              <a:buFontTx/>
              <a:buChar char="-"/>
              <a:tabLst/>
              <a:defRPr/>
            </a:pPr>
            <a:endParaRPr lang="en-US" sz="2400" dirty="0"/>
          </a:p>
          <a:p>
            <a:pPr marR="0" lvl="0" defTabSz="914400" eaLnBrk="1" fontAlgn="auto" latinLnBrk="0" hangingPunct="1">
              <a:lnSpc>
                <a:spcPct val="100000"/>
              </a:lnSpc>
              <a:spcBef>
                <a:spcPts val="0"/>
              </a:spcBef>
              <a:spcAft>
                <a:spcPts val="0"/>
              </a:spcAft>
              <a:buClrTx/>
              <a:buSzTx/>
              <a:buFontTx/>
              <a:buChar char="-"/>
              <a:tabLst/>
              <a:defRPr/>
            </a:pPr>
            <a:r>
              <a:rPr lang="en-US" sz="2400" dirty="0"/>
              <a:t>Personality disorders:</a:t>
            </a:r>
          </a:p>
          <a:p>
            <a:pPr marL="457200" lvl="1" indent="0">
              <a:lnSpc>
                <a:spcPct val="100000"/>
              </a:lnSpc>
              <a:spcBef>
                <a:spcPts val="0"/>
              </a:spcBef>
              <a:buNone/>
            </a:pPr>
            <a:endParaRPr lang="en-US" sz="2000" dirty="0"/>
          </a:p>
          <a:p>
            <a:pPr lvl="1">
              <a:lnSpc>
                <a:spcPct val="100000"/>
              </a:lnSpc>
              <a:spcBef>
                <a:spcPts val="0"/>
              </a:spcBef>
            </a:pPr>
            <a:r>
              <a:rPr lang="en-US" sz="2000" dirty="0" smtClean="0"/>
              <a:t>Self-harming </a:t>
            </a:r>
            <a:r>
              <a:rPr lang="en-US" sz="2000" dirty="0"/>
              <a:t>behaviors (cutting </a:t>
            </a:r>
            <a:r>
              <a:rPr lang="en-US" sz="2000" dirty="0" smtClean="0"/>
              <a:t>or burning </a:t>
            </a:r>
            <a:r>
              <a:rPr lang="en-US" sz="2000" dirty="0"/>
              <a:t>themselves, for example) </a:t>
            </a:r>
            <a:r>
              <a:rPr lang="en-US" sz="2000" dirty="0" smtClean="0"/>
              <a:t>      </a:t>
            </a:r>
          </a:p>
          <a:p>
            <a:pPr marL="457200" lvl="1" indent="0">
              <a:lnSpc>
                <a:spcPct val="100000"/>
              </a:lnSpc>
              <a:spcBef>
                <a:spcPts val="0"/>
              </a:spcBef>
              <a:buNone/>
            </a:pPr>
            <a:r>
              <a:rPr lang="en-US" sz="2000" dirty="0" smtClean="0"/>
              <a:t> that </a:t>
            </a:r>
            <a:r>
              <a:rPr lang="en-US" sz="2000" dirty="0"/>
              <a:t>are symptomatic of borderline personality disorder</a:t>
            </a:r>
          </a:p>
          <a:p>
            <a:pPr lvl="1">
              <a:lnSpc>
                <a:spcPct val="100000"/>
              </a:lnSpc>
              <a:spcBef>
                <a:spcPts val="0"/>
              </a:spcBef>
              <a:buFontTx/>
              <a:buChar char="-"/>
            </a:pPr>
            <a:endParaRPr lang="en-US" dirty="0"/>
          </a:p>
          <a:p>
            <a:pPr lvl="1">
              <a:lnSpc>
                <a:spcPct val="100000"/>
              </a:lnSpc>
              <a:spcBef>
                <a:spcPts val="0"/>
              </a:spcBef>
              <a:buFontTx/>
              <a:buChar char="-"/>
            </a:pPr>
            <a:r>
              <a:rPr lang="en-US" sz="2000" dirty="0"/>
              <a:t>Personality traits: 2/3 are ”rigid and perfectionistic”</a:t>
            </a:r>
          </a:p>
          <a:p>
            <a:pPr lvl="1">
              <a:lnSpc>
                <a:spcPct val="100000"/>
              </a:lnSpc>
              <a:spcBef>
                <a:spcPts val="0"/>
              </a:spcBef>
              <a:buFontTx/>
              <a:buChar char="-"/>
            </a:pPr>
            <a:endParaRPr lang="en-US" sz="2000" dirty="0"/>
          </a:p>
        </p:txBody>
      </p:sp>
      <p:pic>
        <p:nvPicPr>
          <p:cNvPr id="4" name="Picture 3"/>
          <p:cNvPicPr>
            <a:picLocks noChangeAspect="1"/>
          </p:cNvPicPr>
          <p:nvPr/>
        </p:nvPicPr>
        <p:blipFill rotWithShape="1">
          <a:blip r:embed="rId2"/>
          <a:srcRect l="3878" r="3601" b="5481"/>
          <a:stretch/>
        </p:blipFill>
        <p:spPr>
          <a:xfrm>
            <a:off x="4946316" y="1868904"/>
            <a:ext cx="3994484" cy="3112170"/>
          </a:xfrm>
          <a:prstGeom prst="rect">
            <a:avLst/>
          </a:prstGeom>
        </p:spPr>
      </p:pic>
    </p:spTree>
    <p:extLst>
      <p:ext uri="{BB962C8B-B14F-4D97-AF65-F5344CB8AC3E}">
        <p14:creationId xmlns:p14="http://schemas.microsoft.com/office/powerpoint/2010/main" val="212748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238127"/>
            <a:ext cx="7886700" cy="638174"/>
          </a:xfrm>
        </p:spPr>
        <p:txBody>
          <a:bodyPr>
            <a:noAutofit/>
          </a:bodyPr>
          <a:lstStyle/>
          <a:p>
            <a:r>
              <a:rPr lang="en-US" sz="3000"/>
              <a:t>Eating Disorders Across Cultures</a:t>
            </a:r>
            <a:br>
              <a:rPr lang="en-US" sz="3000"/>
            </a:br>
            <a:endParaRPr lang="en-US" sz="3000"/>
          </a:p>
        </p:txBody>
      </p:sp>
      <p:sp>
        <p:nvSpPr>
          <p:cNvPr id="3" name="Content Placeholder 2"/>
          <p:cNvSpPr>
            <a:spLocks noGrp="1"/>
          </p:cNvSpPr>
          <p:nvPr>
            <p:ph idx="1"/>
          </p:nvPr>
        </p:nvSpPr>
        <p:spPr>
          <a:xfrm>
            <a:off x="133350" y="876300"/>
            <a:ext cx="8870950" cy="5511799"/>
          </a:xfrm>
        </p:spPr>
        <p:txBody>
          <a:bodyPr>
            <a:normAutofit lnSpcReduction="10000"/>
          </a:bodyPr>
          <a:lstStyle/>
          <a:p>
            <a:pPr marL="0" indent="0">
              <a:buNone/>
            </a:pPr>
            <a:r>
              <a:rPr lang="en-US" sz="2300" dirty="0"/>
              <a:t> Widespread eating disorder difficulties have been reported among:</a:t>
            </a:r>
          </a:p>
          <a:p>
            <a:pPr>
              <a:buFontTx/>
              <a:buChar char="-"/>
            </a:pPr>
            <a:r>
              <a:rPr lang="en-US" sz="2300" dirty="0"/>
              <a:t>Ethnic groups: Caucasian, African Americans (lower prevalence),</a:t>
            </a:r>
            <a:r>
              <a:rPr lang="mr-IN" sz="2300" dirty="0"/>
              <a:t>…</a:t>
            </a:r>
            <a:endParaRPr lang="en-US" sz="2300" dirty="0"/>
          </a:p>
          <a:p>
            <a:pPr>
              <a:buFontTx/>
              <a:buChar char="-"/>
            </a:pPr>
            <a:r>
              <a:rPr lang="en-US" sz="2300" dirty="0"/>
              <a:t>Countries: Japan, </a:t>
            </a:r>
            <a:r>
              <a:rPr lang="en-US" sz="2300" dirty="0" err="1"/>
              <a:t>Singapour</a:t>
            </a:r>
            <a:r>
              <a:rPr lang="en-US" sz="2300" dirty="0"/>
              <a:t>, Korea, Taiwan, China, India, Iran</a:t>
            </a:r>
          </a:p>
          <a:p>
            <a:pPr>
              <a:buFontTx/>
              <a:buChar char="-"/>
            </a:pPr>
            <a:endParaRPr lang="en-US" sz="2300" dirty="0"/>
          </a:p>
          <a:p>
            <a:r>
              <a:rPr lang="en-US" sz="2300" dirty="0"/>
              <a:t> Clinical features of diagnosed forms vary according to culture:</a:t>
            </a:r>
          </a:p>
          <a:p>
            <a:pPr marL="0" indent="0">
              <a:buNone/>
            </a:pPr>
            <a:r>
              <a:rPr lang="en-US" sz="2300" dirty="0"/>
              <a:t> - </a:t>
            </a:r>
            <a:r>
              <a:rPr lang="en-US" sz="2300" b="1" dirty="0"/>
              <a:t>Hong Kong </a:t>
            </a:r>
            <a:r>
              <a:rPr lang="en-US" sz="2300" dirty="0"/>
              <a:t>are not excessively concerned about fatness. The reason they give for refusing food is fear of </a:t>
            </a:r>
            <a:r>
              <a:rPr lang="en-US" sz="2300" u="sng" dirty="0"/>
              <a:t>stomach bloating</a:t>
            </a:r>
          </a:p>
          <a:p>
            <a:pPr marL="0" indent="0">
              <a:buNone/>
            </a:pPr>
            <a:r>
              <a:rPr lang="en-US" sz="2300" dirty="0"/>
              <a:t>-  AN patients in </a:t>
            </a:r>
            <a:r>
              <a:rPr lang="en-US" sz="2300" b="1" dirty="0"/>
              <a:t>Ghana</a:t>
            </a:r>
            <a:r>
              <a:rPr lang="en-US" sz="2300" dirty="0"/>
              <a:t> were not especially concerned about their weight or shape. Rather, they emphasized </a:t>
            </a:r>
            <a:r>
              <a:rPr lang="en-US" sz="2300" u="sng" dirty="0"/>
              <a:t>religious ideas of self-control and denial of hunger </a:t>
            </a:r>
            <a:r>
              <a:rPr lang="en-US" sz="2300" dirty="0"/>
              <a:t>as the motivation for their self-starvation</a:t>
            </a:r>
          </a:p>
          <a:p>
            <a:pPr marL="0" indent="0">
              <a:lnSpc>
                <a:spcPct val="100000"/>
              </a:lnSpc>
              <a:buNone/>
            </a:pPr>
            <a:endParaRPr lang="en-US" sz="2300" dirty="0"/>
          </a:p>
          <a:p>
            <a:r>
              <a:rPr lang="en-US" sz="2300" dirty="0"/>
              <a:t>AN is not a disorder that occurs simply because of exposure to Western ideals and the modern emphasis on thinness.</a:t>
            </a:r>
            <a:r>
              <a:rPr lang="en-US" sz="2400" dirty="0"/>
              <a:t> In contrast, bulimia nervosa does seem to be a culture-bound syndrome.</a:t>
            </a:r>
          </a:p>
          <a:p>
            <a:pPr marL="0" indent="0">
              <a:buNone/>
            </a:pPr>
            <a:endParaRPr lang="en-US" sz="2300" dirty="0"/>
          </a:p>
          <a:p>
            <a:pPr marL="0" indent="0">
              <a:buNone/>
            </a:pPr>
            <a:endParaRPr lang="en-US" sz="2300" dirty="0"/>
          </a:p>
          <a:p>
            <a:pPr marL="0" indent="0">
              <a:buNone/>
            </a:pPr>
            <a:endParaRPr lang="en-US" sz="2300" dirty="0"/>
          </a:p>
          <a:p>
            <a:pPr>
              <a:buFontTx/>
              <a:buChar char="-"/>
            </a:pPr>
            <a:endParaRPr lang="en-US" sz="2300" dirty="0"/>
          </a:p>
          <a:p>
            <a:pPr>
              <a:buFontTx/>
              <a:buChar char="-"/>
            </a:pPr>
            <a:endParaRPr lang="en-US" sz="2300" dirty="0"/>
          </a:p>
        </p:txBody>
      </p:sp>
    </p:spTree>
    <p:extLst>
      <p:ext uri="{BB962C8B-B14F-4D97-AF65-F5344CB8AC3E}">
        <p14:creationId xmlns:p14="http://schemas.microsoft.com/office/powerpoint/2010/main" val="281215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2574"/>
            <a:ext cx="7886700" cy="1325563"/>
          </a:xfrm>
        </p:spPr>
        <p:txBody>
          <a:bodyPr>
            <a:normAutofit/>
          </a:bodyPr>
          <a:lstStyle/>
          <a:p>
            <a:r>
              <a:rPr lang="en-US" sz="3000" dirty="0"/>
              <a:t>Causal factors for </a:t>
            </a:r>
            <a:r>
              <a:rPr lang="en-US" sz="3000"/>
              <a:t>eating disorders</a:t>
            </a:r>
          </a:p>
        </p:txBody>
      </p:sp>
      <p:sp>
        <p:nvSpPr>
          <p:cNvPr id="3" name="Content Placeholder 2"/>
          <p:cNvSpPr>
            <a:spLocks noGrp="1"/>
          </p:cNvSpPr>
          <p:nvPr>
            <p:ph idx="1"/>
          </p:nvPr>
        </p:nvSpPr>
        <p:spPr>
          <a:xfrm>
            <a:off x="95250" y="787400"/>
            <a:ext cx="8921750" cy="5956300"/>
          </a:xfrm>
        </p:spPr>
        <p:txBody>
          <a:bodyPr>
            <a:normAutofit/>
          </a:bodyPr>
          <a:lstStyle/>
          <a:p>
            <a:pPr marL="0" indent="0">
              <a:buNone/>
            </a:pPr>
            <a:r>
              <a:rPr lang="en-US" sz="2300" dirty="0"/>
              <a:t>Diathesis-stress model:</a:t>
            </a:r>
          </a:p>
          <a:p>
            <a:pPr marL="0" indent="0">
              <a:buNone/>
            </a:pPr>
            <a:r>
              <a:rPr lang="en-US" sz="2300" dirty="0"/>
              <a:t>Genes render some people more susceptible to environmental pressures and hence to the development of problematic eating attitudes and behaviors.</a:t>
            </a:r>
          </a:p>
          <a:p>
            <a:pPr marL="0" indent="0">
              <a:buNone/>
            </a:pPr>
            <a:endParaRPr lang="en-US" sz="2300" dirty="0"/>
          </a:p>
          <a:p>
            <a:pPr marL="0" indent="0">
              <a:buNone/>
            </a:pPr>
            <a:r>
              <a:rPr lang="en-US" sz="2300" dirty="0">
                <a:solidFill>
                  <a:schemeClr val="accent2"/>
                </a:solidFill>
              </a:rPr>
              <a:t>BIOLOGICAL FACTORS:</a:t>
            </a:r>
          </a:p>
          <a:p>
            <a:pPr marL="0" indent="0">
              <a:buNone/>
            </a:pPr>
            <a:r>
              <a:rPr lang="en-US" sz="2300" dirty="0" smtClean="0"/>
              <a:t>1</a:t>
            </a:r>
            <a:r>
              <a:rPr lang="en-US" sz="2300" dirty="0"/>
              <a:t>) Genetics: </a:t>
            </a:r>
            <a:r>
              <a:rPr lang="en-US" sz="2400" dirty="0"/>
              <a:t> relatives of AN patients are 11.4 times more probable to develop AN than healthy control (verified by twin studies)</a:t>
            </a:r>
          </a:p>
          <a:p>
            <a:pPr marL="0" indent="0">
              <a:buNone/>
            </a:pPr>
            <a:r>
              <a:rPr lang="en-US" sz="2400" dirty="0"/>
              <a:t>Which genes?</a:t>
            </a:r>
          </a:p>
          <a:p>
            <a:pPr marL="0" indent="0">
              <a:buNone/>
            </a:pPr>
            <a:r>
              <a:rPr lang="en-US" sz="2400" dirty="0" smtClean="0"/>
              <a:t>Genes </a:t>
            </a:r>
            <a:r>
              <a:rPr lang="en-US" sz="2400" dirty="0"/>
              <a:t>involved in the regulation of the neurotransmitter serotonin</a:t>
            </a:r>
          </a:p>
          <a:p>
            <a:pPr marL="0" indent="0">
              <a:buNone/>
            </a:pPr>
            <a:r>
              <a:rPr lang="en-US" sz="2400" dirty="0"/>
              <a:t>	5HT is involved in regulation of eating behavior &amp; Mood</a:t>
            </a:r>
          </a:p>
          <a:p>
            <a:pPr marL="0" indent="0">
              <a:buNone/>
            </a:pPr>
            <a:r>
              <a:rPr lang="en-US" sz="2400" dirty="0">
                <a:solidFill>
                  <a:schemeClr val="accent5"/>
                </a:solidFill>
              </a:rPr>
              <a:t>Mood disorders and eating disorder often cluster together in families</a:t>
            </a:r>
          </a:p>
          <a:p>
            <a:pPr marL="0" indent="0">
              <a:buNone/>
            </a:pPr>
            <a:r>
              <a:rPr lang="en-US" sz="2400" dirty="0"/>
              <a:t>Genetic factors may play more of a role after puberty than before it</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300" dirty="0"/>
          </a:p>
          <a:p>
            <a:pPr marL="0" marR="0" lvl="0" indent="0" defTabSz="914400" eaLnBrk="1" fontAlgn="auto" latinLnBrk="0" hangingPunct="1">
              <a:lnSpc>
                <a:spcPct val="100000"/>
              </a:lnSpc>
              <a:spcBef>
                <a:spcPts val="0"/>
              </a:spcBef>
              <a:spcAft>
                <a:spcPts val="0"/>
              </a:spcAft>
              <a:buClrTx/>
              <a:buSzTx/>
              <a:buFontTx/>
              <a:buNone/>
              <a:tabLst/>
              <a:defRPr/>
            </a:pPr>
            <a:endParaRPr lang="en-US" sz="2300" dirty="0"/>
          </a:p>
        </p:txBody>
      </p:sp>
    </p:spTree>
    <p:extLst>
      <p:ext uri="{BB962C8B-B14F-4D97-AF65-F5344CB8AC3E}">
        <p14:creationId xmlns:p14="http://schemas.microsoft.com/office/powerpoint/2010/main" val="1283491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32000" y="3371273"/>
            <a:ext cx="5301673" cy="93056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06400" y="409791"/>
            <a:ext cx="8737600" cy="5922963"/>
          </a:xfrm>
        </p:spPr>
        <p:txBody>
          <a:bodyPr>
            <a:normAutofit/>
          </a:bodyPr>
          <a:lstStyle/>
          <a:p>
            <a:pPr marL="0" indent="0">
              <a:buNone/>
            </a:pPr>
            <a:r>
              <a:rPr lang="en-US" sz="2400" dirty="0"/>
              <a:t>2) Brain abnormalities:</a:t>
            </a:r>
          </a:p>
          <a:p>
            <a:pPr marL="0" indent="0">
              <a:buNone/>
            </a:pPr>
            <a:r>
              <a:rPr lang="en-US" sz="2400" dirty="0"/>
              <a:t> Hypothalamus is the brain structure related to eating behavior.</a:t>
            </a:r>
          </a:p>
          <a:p>
            <a:pPr marL="0" indent="0">
              <a:buNone/>
            </a:pPr>
            <a:r>
              <a:rPr lang="en-US" sz="2400" dirty="0"/>
              <a:t>There is no scientific evidence of hypothalamic abnormalities in AN</a:t>
            </a:r>
          </a:p>
          <a:p>
            <a:pPr marL="0" indent="0">
              <a:buNone/>
            </a:pPr>
            <a:r>
              <a:rPr lang="en-US" sz="2400" dirty="0" smtClean="0"/>
              <a:t>3</a:t>
            </a:r>
            <a:r>
              <a:rPr lang="en-US" sz="2400" dirty="0"/>
              <a:t>) Low levels of serotonin:</a:t>
            </a:r>
          </a:p>
          <a:p>
            <a:pPr marL="0" indent="0">
              <a:buNone/>
            </a:pPr>
            <a:r>
              <a:rPr lang="en-US" sz="2400" dirty="0"/>
              <a:t>Serotonin is made from an essential amino acid called </a:t>
            </a:r>
            <a:r>
              <a:rPr lang="en-US" sz="2400" b="1" dirty="0">
                <a:solidFill>
                  <a:srgbClr val="FF0000"/>
                </a:solidFill>
              </a:rPr>
              <a:t>tryptophan</a:t>
            </a:r>
            <a:r>
              <a:rPr lang="en-US" sz="2400" dirty="0"/>
              <a:t>. This can only be obtained from food.</a:t>
            </a:r>
          </a:p>
          <a:p>
            <a:pPr marL="0" indent="0">
              <a:buNone/>
            </a:pPr>
            <a:endParaRPr lang="en-US" sz="2400" dirty="0"/>
          </a:p>
          <a:p>
            <a:pPr marL="0" indent="0" algn="ctr">
              <a:buNone/>
            </a:pPr>
            <a:r>
              <a:rPr lang="en-US" sz="2400" dirty="0"/>
              <a:t>Serotonin (5-HT) </a:t>
            </a:r>
            <a:r>
              <a:rPr lang="en-US" sz="2400" dirty="0">
                <a:sym typeface="Wingdings"/>
              </a:rPr>
              <a:t>&lt;-  Tryptophan (5-HIAA)</a:t>
            </a:r>
            <a:endParaRPr lang="en-US" sz="2400" dirty="0"/>
          </a:p>
          <a:p>
            <a:pPr marL="0" indent="0" algn="ctr">
              <a:buNone/>
            </a:pPr>
            <a:r>
              <a:rPr lang="en-US" sz="2400" dirty="0"/>
              <a:t>AN patients have low levels of 5-HIAA</a:t>
            </a:r>
          </a:p>
          <a:p>
            <a:pPr marL="0" indent="0" algn="ctr">
              <a:buNone/>
            </a:pPr>
            <a:r>
              <a:rPr lang="en-US" sz="2400" dirty="0"/>
              <a:t>After treatment and recovery, have higher levels than controls</a:t>
            </a:r>
          </a:p>
          <a:p>
            <a:pPr marL="0" indent="0">
              <a:buNone/>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p:txBody>
      </p:sp>
      <p:pic>
        <p:nvPicPr>
          <p:cNvPr id="2" name="Picture 1"/>
          <p:cNvPicPr>
            <a:picLocks noChangeAspect="1"/>
          </p:cNvPicPr>
          <p:nvPr/>
        </p:nvPicPr>
        <p:blipFill>
          <a:blip r:embed="rId2"/>
          <a:stretch>
            <a:fillRect/>
          </a:stretch>
        </p:blipFill>
        <p:spPr>
          <a:xfrm>
            <a:off x="762000" y="4858326"/>
            <a:ext cx="1713923" cy="1713923"/>
          </a:xfrm>
          <a:prstGeom prst="rect">
            <a:avLst/>
          </a:prstGeom>
        </p:spPr>
      </p:pic>
      <p:pic>
        <p:nvPicPr>
          <p:cNvPr id="5" name="Picture 4"/>
          <p:cNvPicPr>
            <a:picLocks noChangeAspect="1"/>
          </p:cNvPicPr>
          <p:nvPr/>
        </p:nvPicPr>
        <p:blipFill>
          <a:blip r:embed="rId3"/>
          <a:stretch>
            <a:fillRect/>
          </a:stretch>
        </p:blipFill>
        <p:spPr>
          <a:xfrm>
            <a:off x="4635500" y="5153871"/>
            <a:ext cx="2070100" cy="1377557"/>
          </a:xfrm>
          <a:prstGeom prst="rect">
            <a:avLst/>
          </a:prstGeom>
        </p:spPr>
      </p:pic>
    </p:spTree>
    <p:extLst>
      <p:ext uri="{BB962C8B-B14F-4D97-AF65-F5344CB8AC3E}">
        <p14:creationId xmlns:p14="http://schemas.microsoft.com/office/powerpoint/2010/main" val="209708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448" y="233916"/>
            <a:ext cx="6336624" cy="6400800"/>
          </a:xfrm>
        </p:spPr>
        <p:txBody>
          <a:bodyPr>
            <a:normAutofit lnSpcReduction="10000"/>
          </a:bodyPr>
          <a:lstStyle/>
          <a:p>
            <a:pPr marL="0" indent="0">
              <a:lnSpc>
                <a:spcPct val="100000"/>
              </a:lnSpc>
              <a:spcBef>
                <a:spcPts val="0"/>
              </a:spcBef>
              <a:buNone/>
            </a:pPr>
            <a:r>
              <a:rPr lang="en-US" sz="2300" dirty="0">
                <a:solidFill>
                  <a:schemeClr val="accent2"/>
                </a:solidFill>
              </a:rPr>
              <a:t>SOCIAL FACTORS: The Fiji´s case</a:t>
            </a:r>
          </a:p>
          <a:p>
            <a:pPr marL="0" lvl="0" indent="0">
              <a:lnSpc>
                <a:spcPct val="100000"/>
              </a:lnSpc>
              <a:spcBef>
                <a:spcPts val="0"/>
              </a:spcBef>
              <a:buNone/>
            </a:pPr>
            <a:endParaRPr lang="en-US" sz="2300" dirty="0"/>
          </a:p>
          <a:p>
            <a:pPr marL="0" lvl="0" indent="0">
              <a:lnSpc>
                <a:spcPct val="100000"/>
              </a:lnSpc>
              <a:spcBef>
                <a:spcPts val="0"/>
              </a:spcBef>
              <a:buNone/>
            </a:pPr>
            <a:r>
              <a:rPr lang="en-US" sz="2300" dirty="0"/>
              <a:t>Fiji in the 1990s</a:t>
            </a:r>
          </a:p>
          <a:p>
            <a:pPr marL="0" lvl="0" indent="0">
              <a:lnSpc>
                <a:spcPct val="100000"/>
              </a:lnSpc>
              <a:spcBef>
                <a:spcPts val="0"/>
              </a:spcBef>
              <a:buNone/>
            </a:pPr>
            <a:r>
              <a:rPr lang="en-US" sz="2300" dirty="0"/>
              <a:t>Considerable percentage of Fijians (especially women) were overweight with respect to their Western counterparts. </a:t>
            </a:r>
          </a:p>
          <a:p>
            <a:pPr marL="0" lvl="0" indent="0">
              <a:lnSpc>
                <a:spcPct val="100000"/>
              </a:lnSpc>
              <a:spcBef>
                <a:spcPts val="0"/>
              </a:spcBef>
              <a:buNone/>
            </a:pPr>
            <a:endParaRPr lang="en-US" sz="2300" dirty="0"/>
          </a:p>
          <a:p>
            <a:pPr marL="0" lvl="0" indent="0">
              <a:lnSpc>
                <a:spcPct val="100000"/>
              </a:lnSpc>
              <a:spcBef>
                <a:spcPts val="0"/>
              </a:spcBef>
              <a:buNone/>
            </a:pPr>
            <a:r>
              <a:rPr lang="en-US" sz="2300" dirty="0"/>
              <a:t>Within Fijian culture:</a:t>
            </a:r>
          </a:p>
          <a:p>
            <a:pPr marL="0" lvl="0" indent="0">
              <a:lnSpc>
                <a:spcPct val="100000"/>
              </a:lnSpc>
              <a:spcBef>
                <a:spcPts val="0"/>
              </a:spcBef>
              <a:buNone/>
            </a:pPr>
            <a:r>
              <a:rPr lang="en-US" sz="2300" dirty="0"/>
              <a:t>FAT was associated with qualities that were highly valued such as being </a:t>
            </a:r>
            <a:r>
              <a:rPr lang="en-US" sz="2300" b="1" dirty="0"/>
              <a:t>strong</a:t>
            </a:r>
            <a:r>
              <a:rPr lang="en-US" sz="2300" dirty="0"/>
              <a:t>, </a:t>
            </a:r>
            <a:r>
              <a:rPr lang="en-US" sz="2300" b="1" dirty="0"/>
              <a:t>able to work</a:t>
            </a:r>
            <a:r>
              <a:rPr lang="en-US" sz="2300" dirty="0"/>
              <a:t>, and </a:t>
            </a:r>
            <a:r>
              <a:rPr lang="en-US" sz="2300" b="1" dirty="0"/>
              <a:t>kind</a:t>
            </a:r>
            <a:r>
              <a:rPr lang="en-US" sz="2300" dirty="0"/>
              <a:t> and </a:t>
            </a:r>
            <a:r>
              <a:rPr lang="en-US" sz="2300" b="1" dirty="0"/>
              <a:t>generous</a:t>
            </a:r>
            <a:r>
              <a:rPr lang="en-US" sz="2300" dirty="0"/>
              <a:t>. </a:t>
            </a:r>
          </a:p>
          <a:p>
            <a:pPr marL="0" lvl="0" indent="0">
              <a:lnSpc>
                <a:spcPct val="100000"/>
              </a:lnSpc>
              <a:spcBef>
                <a:spcPts val="0"/>
              </a:spcBef>
              <a:buNone/>
            </a:pPr>
            <a:r>
              <a:rPr lang="en-US" sz="2300" dirty="0"/>
              <a:t>THIN was regarded negatively. It reflected being </a:t>
            </a:r>
            <a:r>
              <a:rPr lang="en-US" sz="2300" b="1" dirty="0"/>
              <a:t>sickly</a:t>
            </a:r>
            <a:r>
              <a:rPr lang="en-US" sz="2300" dirty="0"/>
              <a:t>, </a:t>
            </a:r>
            <a:r>
              <a:rPr lang="en-US" sz="2300" b="1" dirty="0"/>
              <a:t>incompetent</a:t>
            </a:r>
            <a:r>
              <a:rPr lang="en-US" sz="2300" dirty="0"/>
              <a:t>, or having somehow received </a:t>
            </a:r>
            <a:r>
              <a:rPr lang="en-US" sz="2300" b="1" dirty="0"/>
              <a:t>poor treatment</a:t>
            </a:r>
            <a:r>
              <a:rPr lang="en-US" sz="2300" dirty="0"/>
              <a:t>.</a:t>
            </a:r>
          </a:p>
          <a:p>
            <a:pPr marL="0" indent="0">
              <a:buNone/>
            </a:pPr>
            <a:r>
              <a:rPr lang="en-US" sz="2300" dirty="0"/>
              <a:t>After television came to Fiji (</a:t>
            </a:r>
            <a:r>
              <a:rPr lang="en-US" sz="2300" i="1" dirty="0"/>
              <a:t>Beverly Hills 90210</a:t>
            </a:r>
            <a:r>
              <a:rPr lang="en-US" sz="2300" dirty="0"/>
              <a:t>  and </a:t>
            </a:r>
            <a:r>
              <a:rPr lang="en-US" sz="2300" i="1" dirty="0"/>
              <a:t>Melrose Place</a:t>
            </a:r>
            <a:r>
              <a:rPr lang="en-US" sz="2300" dirty="0"/>
              <a:t>) that were popular at that time, but many young women also began to express concerns about their weight and dislike of their bodies.</a:t>
            </a:r>
          </a:p>
          <a:p>
            <a:pPr marL="0" marR="0" lvl="0" indent="0" defTabSz="914400" eaLnBrk="1" fontAlgn="auto" latinLnBrk="0" hangingPunct="1">
              <a:lnSpc>
                <a:spcPct val="100000"/>
              </a:lnSpc>
              <a:spcBef>
                <a:spcPts val="0"/>
              </a:spcBef>
              <a:spcAft>
                <a:spcPts val="0"/>
              </a:spcAft>
              <a:buClrTx/>
              <a:buSzTx/>
              <a:buFontTx/>
              <a:buNone/>
              <a:tabLst/>
              <a:defRPr/>
            </a:pPr>
            <a:endParaRPr lang="en-US" sz="2300" dirty="0"/>
          </a:p>
        </p:txBody>
      </p:sp>
      <p:pic>
        <p:nvPicPr>
          <p:cNvPr id="2" name="Picture 1"/>
          <p:cNvPicPr>
            <a:picLocks noChangeAspect="1"/>
          </p:cNvPicPr>
          <p:nvPr/>
        </p:nvPicPr>
        <p:blipFill>
          <a:blip r:embed="rId2"/>
          <a:stretch>
            <a:fillRect/>
          </a:stretch>
        </p:blipFill>
        <p:spPr>
          <a:xfrm>
            <a:off x="6732815" y="2132693"/>
            <a:ext cx="2209800" cy="3670300"/>
          </a:xfrm>
          <a:prstGeom prst="rect">
            <a:avLst/>
          </a:prstGeom>
        </p:spPr>
      </p:pic>
    </p:spTree>
    <p:extLst>
      <p:ext uri="{BB962C8B-B14F-4D97-AF65-F5344CB8AC3E}">
        <p14:creationId xmlns:p14="http://schemas.microsoft.com/office/powerpoint/2010/main" val="1812647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5021" y="614135"/>
            <a:ext cx="2913743" cy="4442432"/>
          </a:xfrm>
          <a:prstGeom prst="rect">
            <a:avLst/>
          </a:prstGeom>
        </p:spPr>
      </p:pic>
      <p:sp>
        <p:nvSpPr>
          <p:cNvPr id="5" name="Rectangle 4"/>
          <p:cNvSpPr/>
          <p:nvPr/>
        </p:nvSpPr>
        <p:spPr>
          <a:xfrm>
            <a:off x="187957" y="5287399"/>
            <a:ext cx="3447872" cy="1200329"/>
          </a:xfrm>
          <a:prstGeom prst="rect">
            <a:avLst/>
          </a:prstGeom>
        </p:spPr>
        <p:txBody>
          <a:bodyPr wrap="square">
            <a:spAutoFit/>
          </a:bodyPr>
          <a:lstStyle/>
          <a:p>
            <a:r>
              <a:rPr lang="en-US" dirty="0">
                <a:latin typeface="Helvetica" charset="0"/>
              </a:rPr>
              <a:t>British supermodel Kate Moss has coined the term “</a:t>
            </a:r>
            <a:r>
              <a:rPr lang="en-US" dirty="0" err="1">
                <a:latin typeface="Helvetica" charset="0"/>
              </a:rPr>
              <a:t>rexy</a:t>
            </a:r>
            <a:r>
              <a:rPr lang="en-US" dirty="0">
                <a:latin typeface="Helvetica" charset="0"/>
              </a:rPr>
              <a:t>” (a contraction of anorexic and sexy) to describe herself.</a:t>
            </a:r>
            <a:endParaRPr lang="en-US" dirty="0">
              <a:effectLst/>
              <a:latin typeface="Helvetica" charset="0"/>
            </a:endParaRPr>
          </a:p>
        </p:txBody>
      </p:sp>
      <p:pic>
        <p:nvPicPr>
          <p:cNvPr id="6" name="Picture 5"/>
          <p:cNvPicPr>
            <a:picLocks noChangeAspect="1"/>
          </p:cNvPicPr>
          <p:nvPr/>
        </p:nvPicPr>
        <p:blipFill>
          <a:blip r:embed="rId3"/>
          <a:stretch>
            <a:fillRect/>
          </a:stretch>
        </p:blipFill>
        <p:spPr>
          <a:xfrm>
            <a:off x="5720121" y="614135"/>
            <a:ext cx="1998531" cy="4219122"/>
          </a:xfrm>
          <a:prstGeom prst="rect">
            <a:avLst/>
          </a:prstGeom>
        </p:spPr>
      </p:pic>
      <p:sp>
        <p:nvSpPr>
          <p:cNvPr id="7" name="Rectangle 6"/>
          <p:cNvSpPr/>
          <p:nvPr/>
        </p:nvSpPr>
        <p:spPr>
          <a:xfrm>
            <a:off x="3839757" y="5178542"/>
            <a:ext cx="5304243" cy="1477328"/>
          </a:xfrm>
          <a:prstGeom prst="rect">
            <a:avLst/>
          </a:prstGeom>
        </p:spPr>
        <p:txBody>
          <a:bodyPr wrap="square">
            <a:spAutoFit/>
          </a:bodyPr>
          <a:lstStyle/>
          <a:p>
            <a:r>
              <a:rPr lang="en-US" dirty="0">
                <a:latin typeface="Helvetica" charset="0"/>
              </a:rPr>
              <a:t>In her home country of Nigeria, </a:t>
            </a:r>
            <a:r>
              <a:rPr lang="en-US" dirty="0" err="1">
                <a:latin typeface="Helvetica" charset="0"/>
              </a:rPr>
              <a:t>Agbani</a:t>
            </a:r>
            <a:r>
              <a:rPr lang="en-US" dirty="0">
                <a:latin typeface="Helvetica" charset="0"/>
              </a:rPr>
              <a:t> </a:t>
            </a:r>
            <a:r>
              <a:rPr lang="en-US" dirty="0" err="1">
                <a:latin typeface="Helvetica" charset="0"/>
              </a:rPr>
              <a:t>Darego</a:t>
            </a:r>
            <a:endParaRPr lang="en-US" dirty="0">
              <a:latin typeface="Helvetica" charset="0"/>
            </a:endParaRPr>
          </a:p>
          <a:p>
            <a:r>
              <a:rPr lang="en-US" dirty="0">
                <a:latin typeface="Helvetica" charset="0"/>
              </a:rPr>
              <a:t>was considered too thin to be beautiful.</a:t>
            </a:r>
          </a:p>
          <a:p>
            <a:r>
              <a:rPr lang="en-US" dirty="0">
                <a:latin typeface="Helvetica" charset="0"/>
              </a:rPr>
              <a:t>Nonetheless, she was selected to represent the</a:t>
            </a:r>
          </a:p>
          <a:p>
            <a:r>
              <a:rPr lang="en-US" dirty="0">
                <a:latin typeface="Helvetica" charset="0"/>
              </a:rPr>
              <a:t>country in the 2001 Miss World contest and won</a:t>
            </a:r>
          </a:p>
          <a:p>
            <a:r>
              <a:rPr lang="en-US" dirty="0">
                <a:latin typeface="Helvetica" charset="0"/>
              </a:rPr>
              <a:t>the coveted crown.</a:t>
            </a:r>
            <a:endParaRPr lang="en-US" dirty="0">
              <a:effectLst/>
              <a:latin typeface="Helvetica" charset="0"/>
            </a:endParaRPr>
          </a:p>
        </p:txBody>
      </p:sp>
    </p:spTree>
    <p:extLst>
      <p:ext uri="{BB962C8B-B14F-4D97-AF65-F5344CB8AC3E}">
        <p14:creationId xmlns:p14="http://schemas.microsoft.com/office/powerpoint/2010/main" val="964625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2403" y="203200"/>
            <a:ext cx="8726557" cy="7147339"/>
          </a:xfrm>
        </p:spPr>
        <p:txBody>
          <a:bodyPr/>
          <a:lstStyle/>
          <a:p>
            <a:pPr marL="0" indent="0">
              <a:lnSpc>
                <a:spcPct val="100000"/>
              </a:lnSpc>
              <a:spcBef>
                <a:spcPts val="0"/>
              </a:spcBef>
              <a:buNone/>
            </a:pPr>
            <a:r>
              <a:rPr lang="en-US" dirty="0">
                <a:solidFill>
                  <a:schemeClr val="accent2"/>
                </a:solidFill>
              </a:rPr>
              <a:t>PSYCHOLOGICAL FACTORS</a:t>
            </a:r>
          </a:p>
          <a:p>
            <a:pPr marL="514350" indent="-514350">
              <a:lnSpc>
                <a:spcPct val="100000"/>
              </a:lnSpc>
              <a:spcBef>
                <a:spcPts val="0"/>
              </a:spcBef>
              <a:buAutoNum type="arabicParenR"/>
            </a:pPr>
            <a:endParaRPr lang="en-US" dirty="0"/>
          </a:p>
          <a:p>
            <a:pPr marL="514350" indent="-514350">
              <a:lnSpc>
                <a:spcPct val="100000"/>
              </a:lnSpc>
              <a:spcBef>
                <a:spcPts val="0"/>
              </a:spcBef>
              <a:buAutoNum type="arabicParenR"/>
            </a:pPr>
            <a:r>
              <a:rPr lang="en-US" dirty="0"/>
              <a:t>Family Influences</a:t>
            </a:r>
            <a:endParaRPr lang="en-US" sz="2400" dirty="0"/>
          </a:p>
          <a:p>
            <a:pPr marL="0" indent="0">
              <a:lnSpc>
                <a:spcPct val="100000"/>
              </a:lnSpc>
              <a:spcBef>
                <a:spcPts val="0"/>
              </a:spcBef>
              <a:buNone/>
            </a:pPr>
            <a:r>
              <a:rPr lang="en-US" sz="2400" dirty="0"/>
              <a:t>- Family dysfunction is a factor that contributed to the development of eating disorders.</a:t>
            </a:r>
          </a:p>
          <a:p>
            <a:pPr marL="0" indent="0">
              <a:lnSpc>
                <a:spcPct val="100000"/>
              </a:lnSpc>
              <a:spcBef>
                <a:spcPts val="0"/>
              </a:spcBef>
              <a:buNone/>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r>
              <a:rPr lang="en-US" sz="2400" dirty="0"/>
              <a:t>Patients perceive that their families are </a:t>
            </a:r>
            <a:r>
              <a:rPr lang="en-US" sz="2400" b="1" dirty="0"/>
              <a:t>more rigid, less cohesive, having poorer communication </a:t>
            </a:r>
            <a:r>
              <a:rPr lang="en-US" sz="2400" dirty="0"/>
              <a:t>than healthy controls do.</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r>
              <a:rPr lang="en-US" sz="2400" dirty="0"/>
              <a:t>Parents support desirability of thinness, dieting and good physical appearance and PERFECTIONISTIC TENDENCIES.</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a:p>
            <a:pPr marL="0" indent="0">
              <a:lnSpc>
                <a:spcPct val="100000"/>
              </a:lnSpc>
              <a:spcBef>
                <a:spcPts val="0"/>
              </a:spcBef>
              <a:buNone/>
            </a:pPr>
            <a:r>
              <a:rPr lang="en-US" dirty="0"/>
              <a:t>2) Individual Risk factors</a:t>
            </a:r>
          </a:p>
          <a:p>
            <a:pPr marL="0" indent="0">
              <a:lnSpc>
                <a:spcPct val="100000"/>
              </a:lnSpc>
              <a:spcBef>
                <a:spcPts val="0"/>
              </a:spcBef>
              <a:buNone/>
            </a:pPr>
            <a:r>
              <a:rPr lang="en-US" sz="2400" dirty="0"/>
              <a:t>- </a:t>
            </a:r>
            <a:r>
              <a:rPr lang="en-US" sz="2400" b="1" dirty="0"/>
              <a:t>Gender</a:t>
            </a:r>
            <a:r>
              <a:rPr lang="en-US" sz="2400" dirty="0"/>
              <a:t>: being female</a:t>
            </a:r>
          </a:p>
          <a:p>
            <a:pPr marL="0" indent="0">
              <a:lnSpc>
                <a:spcPct val="100000"/>
              </a:lnSpc>
              <a:spcBef>
                <a:spcPts val="0"/>
              </a:spcBef>
              <a:buNone/>
            </a:pPr>
            <a:r>
              <a:rPr lang="en-US" sz="2400" dirty="0"/>
              <a:t>- </a:t>
            </a:r>
            <a:r>
              <a:rPr lang="en-US" sz="2400" b="1" dirty="0"/>
              <a:t>Perfectionism</a:t>
            </a:r>
            <a:r>
              <a:rPr lang="en-US" sz="2400" dirty="0"/>
              <a:t> is associated with the thin ideal and relentlessly pursue the “perfect body.”</a:t>
            </a:r>
          </a:p>
          <a:p>
            <a:pPr marL="0" indent="0">
              <a:lnSpc>
                <a:spcPct val="100000"/>
              </a:lnSpc>
              <a:spcBef>
                <a:spcPts val="0"/>
              </a:spcBef>
              <a:buNone/>
            </a:pPr>
            <a:endParaRPr lang="en-US" sz="2400" dirty="0"/>
          </a:p>
          <a:p>
            <a:pPr marL="0" indent="0">
              <a:lnSpc>
                <a:spcPct val="100000"/>
              </a:lnSpc>
              <a:spcBef>
                <a:spcPts val="0"/>
              </a:spcBef>
              <a:buNone/>
            </a:pPr>
            <a:endParaRPr lang="en-US" sz="2400" dirty="0"/>
          </a:p>
          <a:p>
            <a:pPr marL="0" indent="0">
              <a:lnSpc>
                <a:spcPct val="100000"/>
              </a:lnSpc>
              <a:spcBef>
                <a:spcPts val="0"/>
              </a:spcBef>
              <a:buNone/>
            </a:pPr>
            <a:endParaRPr lang="en-US" sz="2400" dirty="0"/>
          </a:p>
          <a:p>
            <a:pPr marL="0" indent="0">
              <a:lnSpc>
                <a:spcPct val="100000"/>
              </a:lnSpc>
              <a:spcBef>
                <a:spcPts val="0"/>
              </a:spcBef>
              <a:buNone/>
            </a:pPr>
            <a:endParaRPr lang="en-US" sz="2400" dirty="0"/>
          </a:p>
        </p:txBody>
      </p:sp>
    </p:spTree>
    <p:extLst>
      <p:ext uri="{BB962C8B-B14F-4D97-AF65-F5344CB8AC3E}">
        <p14:creationId xmlns:p14="http://schemas.microsoft.com/office/powerpoint/2010/main" val="110538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9400" y="298450"/>
            <a:ext cx="7876130" cy="7109639"/>
          </a:xfrm>
          <a:prstGeom prst="rect">
            <a:avLst/>
          </a:prstGeom>
          <a:noFill/>
        </p:spPr>
        <p:txBody>
          <a:bodyPr wrap="none" rtlCol="0">
            <a:spAutoFit/>
          </a:bodyPr>
          <a:lstStyle/>
          <a:p>
            <a:r>
              <a:rPr lang="en-US" sz="2400" dirty="0" err="1"/>
              <a:t>Quitz</a:t>
            </a:r>
            <a:endParaRPr lang="en-US" sz="2400" dirty="0"/>
          </a:p>
          <a:p>
            <a:endParaRPr lang="en-US" sz="2400" dirty="0"/>
          </a:p>
          <a:p>
            <a:r>
              <a:rPr lang="en-US" sz="2400" dirty="0"/>
              <a:t>What do you think about your body image?</a:t>
            </a:r>
          </a:p>
          <a:p>
            <a:pPr marL="342900" indent="-342900">
              <a:buFontTx/>
              <a:buChar char="-"/>
            </a:pPr>
            <a:r>
              <a:rPr lang="en-US" sz="2400" dirty="0"/>
              <a:t>Is it very important</a:t>
            </a:r>
          </a:p>
          <a:p>
            <a:pPr marL="342900" indent="-342900">
              <a:buFontTx/>
              <a:buChar char="-"/>
            </a:pPr>
            <a:r>
              <a:rPr lang="en-US" sz="2400" dirty="0"/>
              <a:t>Important</a:t>
            </a:r>
          </a:p>
          <a:p>
            <a:pPr marL="342900" indent="-342900">
              <a:buFontTx/>
              <a:buChar char="-"/>
            </a:pPr>
            <a:r>
              <a:rPr lang="en-US" sz="2400" dirty="0"/>
              <a:t>Slightly important</a:t>
            </a:r>
          </a:p>
          <a:p>
            <a:pPr marL="342900" indent="-342900">
              <a:buFontTx/>
              <a:buChar char="-"/>
            </a:pPr>
            <a:r>
              <a:rPr lang="en-US" sz="2400" dirty="0"/>
              <a:t>Neutral</a:t>
            </a:r>
          </a:p>
          <a:p>
            <a:pPr marL="342900" indent="-342900">
              <a:buFontTx/>
              <a:buChar char="-"/>
            </a:pPr>
            <a:r>
              <a:rPr lang="en-US" sz="2400" dirty="0"/>
              <a:t>Not very important</a:t>
            </a:r>
          </a:p>
          <a:p>
            <a:pPr marL="342900" indent="-342900">
              <a:buFontTx/>
              <a:buChar char="-"/>
            </a:pPr>
            <a:r>
              <a:rPr lang="en-US" sz="2400" dirty="0"/>
              <a:t>Not important at all</a:t>
            </a:r>
          </a:p>
          <a:p>
            <a:endParaRPr lang="en-US" sz="2400" dirty="0"/>
          </a:p>
          <a:p>
            <a:r>
              <a:rPr lang="en-US" sz="2400" dirty="0"/>
              <a:t>How important is body weight and shape for your self-</a:t>
            </a:r>
            <a:r>
              <a:rPr lang="en-US" sz="2400" dirty="0" err="1"/>
              <a:t>steem</a:t>
            </a:r>
            <a:r>
              <a:rPr lang="en-US" sz="2400" dirty="0"/>
              <a:t>?</a:t>
            </a:r>
          </a:p>
          <a:p>
            <a:pPr marL="342900" indent="-342900">
              <a:buFontTx/>
              <a:buChar char="-"/>
            </a:pPr>
            <a:r>
              <a:rPr lang="en-US" sz="2400" dirty="0"/>
              <a:t>Is it very important</a:t>
            </a:r>
          </a:p>
          <a:p>
            <a:pPr marL="342900" indent="-342900">
              <a:buFontTx/>
              <a:buChar char="-"/>
            </a:pPr>
            <a:r>
              <a:rPr lang="en-US" sz="2400" dirty="0"/>
              <a:t>Important</a:t>
            </a:r>
          </a:p>
          <a:p>
            <a:pPr marL="342900" indent="-342900">
              <a:buFontTx/>
              <a:buChar char="-"/>
            </a:pPr>
            <a:r>
              <a:rPr lang="en-US" sz="2400" dirty="0"/>
              <a:t>Slightly important</a:t>
            </a:r>
          </a:p>
          <a:p>
            <a:pPr marL="342900" indent="-342900">
              <a:buFontTx/>
              <a:buChar char="-"/>
            </a:pPr>
            <a:r>
              <a:rPr lang="en-US" sz="2400" dirty="0"/>
              <a:t>Neutral</a:t>
            </a:r>
          </a:p>
          <a:p>
            <a:pPr marL="342900" indent="-342900">
              <a:buFontTx/>
              <a:buChar char="-"/>
            </a:pPr>
            <a:r>
              <a:rPr lang="en-US" sz="2400" dirty="0"/>
              <a:t>Not very important</a:t>
            </a:r>
          </a:p>
          <a:p>
            <a:pPr marL="342900" indent="-342900">
              <a:buFontTx/>
              <a:buChar char="-"/>
            </a:pPr>
            <a:r>
              <a:rPr lang="en-US" sz="2400" dirty="0"/>
              <a:t>Not important at all</a:t>
            </a:r>
          </a:p>
          <a:p>
            <a:endParaRPr lang="en-US" sz="2400" dirty="0"/>
          </a:p>
          <a:p>
            <a:endParaRPr lang="en-US" sz="2400" dirty="0"/>
          </a:p>
        </p:txBody>
      </p:sp>
    </p:spTree>
    <p:extLst>
      <p:ext uri="{BB962C8B-B14F-4D97-AF65-F5344CB8AC3E}">
        <p14:creationId xmlns:p14="http://schemas.microsoft.com/office/powerpoint/2010/main" val="1089039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024" y="404883"/>
            <a:ext cx="6388376" cy="290857"/>
          </a:xfrm>
        </p:spPr>
        <p:txBody>
          <a:bodyPr>
            <a:noAutofit/>
          </a:bodyPr>
          <a:lstStyle/>
          <a:p>
            <a:r>
              <a:rPr lang="en-US" sz="3000" dirty="0"/>
              <a:t>3) Negative body image/perceptual bias</a:t>
            </a:r>
            <a:br>
              <a:rPr lang="en-US" sz="3000" dirty="0"/>
            </a:br>
            <a:endParaRPr lang="en-US" sz="3000" dirty="0"/>
          </a:p>
        </p:txBody>
      </p:sp>
      <p:sp>
        <p:nvSpPr>
          <p:cNvPr id="3" name="Content Placeholder 2"/>
          <p:cNvSpPr>
            <a:spLocks noGrp="1"/>
          </p:cNvSpPr>
          <p:nvPr>
            <p:ph idx="1"/>
          </p:nvPr>
        </p:nvSpPr>
        <p:spPr>
          <a:xfrm>
            <a:off x="159025" y="695740"/>
            <a:ext cx="8607288" cy="5844208"/>
          </a:xfrm>
        </p:spPr>
        <p:txBody>
          <a:bodyPr>
            <a:normAutofit/>
          </a:bodyPr>
          <a:lstStyle/>
          <a:p>
            <a:pPr marL="0" lvl="0" indent="0">
              <a:lnSpc>
                <a:spcPct val="100000"/>
              </a:lnSpc>
              <a:spcBef>
                <a:spcPts val="0"/>
              </a:spcBef>
              <a:buNone/>
            </a:pPr>
            <a:r>
              <a:rPr lang="en-US" sz="2400" dirty="0"/>
              <a:t>One consequence of sociocultural pressure to be thin is that some young girls and women develop </a:t>
            </a:r>
            <a:r>
              <a:rPr lang="en-US" sz="2400" b="1" dirty="0"/>
              <a:t>highly intrusive and pervasive perceptual biases</a:t>
            </a:r>
            <a:r>
              <a:rPr lang="en-US" sz="2400" dirty="0"/>
              <a:t> regarding how “fat” they are.</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lvl="0" indent="0">
              <a:lnSpc>
                <a:spcPct val="100000"/>
              </a:lnSpc>
              <a:spcBef>
                <a:spcPts val="0"/>
              </a:spcBef>
              <a:buNone/>
            </a:pPr>
            <a:r>
              <a:rPr lang="en-US" sz="2400" dirty="0"/>
              <a:t>Even children’s toys promote unrealistically slender ideals.</a:t>
            </a:r>
          </a:p>
          <a:p>
            <a:pPr marL="0" lvl="0" indent="0">
              <a:lnSpc>
                <a:spcPct val="100000"/>
              </a:lnSpc>
              <a:spcBef>
                <a:spcPts val="0"/>
              </a:spcBef>
              <a:buNone/>
            </a:pPr>
            <a:r>
              <a:rPr lang="en-US" sz="2400" dirty="0"/>
              <a:t>Consider, for instance, the size and shape of the Barbie doll.</a:t>
            </a:r>
          </a:p>
          <a:p>
            <a:pPr marL="0" lvl="0" indent="0">
              <a:lnSpc>
                <a:spcPct val="100000"/>
              </a:lnSpc>
              <a:spcBef>
                <a:spcPts val="0"/>
              </a:spcBef>
              <a:buNone/>
            </a:pPr>
            <a:endParaRPr lang="en-US" sz="2400" dirty="0"/>
          </a:p>
          <a:p>
            <a:pPr marL="0" lvl="0" indent="0">
              <a:lnSpc>
                <a:spcPct val="100000"/>
              </a:lnSpc>
              <a:spcBef>
                <a:spcPts val="0"/>
              </a:spcBef>
              <a:buNone/>
            </a:pPr>
            <a:r>
              <a:rPr lang="en-US" sz="2400" b="1" dirty="0">
                <a:solidFill>
                  <a:schemeClr val="accent2"/>
                </a:solidFill>
              </a:rPr>
              <a:t>Body dissatisfaction</a:t>
            </a:r>
            <a:r>
              <a:rPr lang="en-US" sz="2400" dirty="0"/>
              <a:t> emerged                                                                        as the most powerful predictor                                                                       of the onset of eating disorders</a:t>
            </a:r>
          </a:p>
          <a:p>
            <a:pPr marL="0" lvl="0" indent="0">
              <a:lnSpc>
                <a:spcPct val="100000"/>
              </a:lnSpc>
              <a:spcBef>
                <a:spcPts val="0"/>
              </a:spcBef>
              <a:buNone/>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p:txBody>
      </p:sp>
      <p:pic>
        <p:nvPicPr>
          <p:cNvPr id="4" name="Picture 3"/>
          <p:cNvPicPr>
            <a:picLocks noChangeAspect="1"/>
          </p:cNvPicPr>
          <p:nvPr/>
        </p:nvPicPr>
        <p:blipFill>
          <a:blip r:embed="rId2"/>
          <a:stretch>
            <a:fillRect/>
          </a:stretch>
        </p:blipFill>
        <p:spPr>
          <a:xfrm>
            <a:off x="4446224" y="2862469"/>
            <a:ext cx="4618263" cy="3928579"/>
          </a:xfrm>
          <a:prstGeom prst="rect">
            <a:avLst/>
          </a:prstGeom>
        </p:spPr>
      </p:pic>
      <p:sp>
        <p:nvSpPr>
          <p:cNvPr id="5" name="Rectangle 4"/>
          <p:cNvSpPr/>
          <p:nvPr/>
        </p:nvSpPr>
        <p:spPr>
          <a:xfrm>
            <a:off x="0" y="4363352"/>
            <a:ext cx="4572000" cy="2308324"/>
          </a:xfrm>
          <a:prstGeom prst="rect">
            <a:avLst/>
          </a:prstGeom>
        </p:spPr>
        <p:txBody>
          <a:bodyPr>
            <a:spAutoFit/>
          </a:bodyPr>
          <a:lstStyle/>
          <a:p>
            <a:pPr marL="342900" indent="-342900">
              <a:buAutoNum type="arabicParenBoth"/>
            </a:pPr>
            <a:r>
              <a:rPr lang="en-US" sz="1600" dirty="0">
                <a:latin typeface="Helvetica" charset="0"/>
              </a:rPr>
              <a:t>“Which drawing looks most like your figure?” (current);</a:t>
            </a:r>
          </a:p>
          <a:p>
            <a:pPr marL="342900" indent="-342900">
              <a:buAutoNum type="arabicParenBoth"/>
            </a:pPr>
            <a:r>
              <a:rPr lang="en-US" sz="1600" dirty="0">
                <a:latin typeface="Helvetica" charset="0"/>
              </a:rPr>
              <a:t>“Which figure do you most want to look  like?” (own ideal);                             </a:t>
            </a:r>
          </a:p>
          <a:p>
            <a:pPr marL="342900" indent="-342900">
              <a:buAutoNum type="arabicParenBoth"/>
            </a:pPr>
            <a:r>
              <a:rPr lang="en-US" sz="1600" dirty="0">
                <a:latin typeface="Helvetica" charset="0"/>
              </a:rPr>
              <a:t>“Which figure do you think most</a:t>
            </a:r>
          </a:p>
          <a:p>
            <a:r>
              <a:rPr lang="en-US" sz="1600" dirty="0">
                <a:latin typeface="Helvetica" charset="0"/>
              </a:rPr>
              <a:t>members of the opposite sex find most attractive?” (attractive);  </a:t>
            </a:r>
          </a:p>
          <a:p>
            <a:r>
              <a:rPr lang="en-US" sz="1600" dirty="0">
                <a:latin typeface="Helvetica" charset="0"/>
              </a:rPr>
              <a:t>(4)   “Which figure do you think members of     your own sex find most attractive?”</a:t>
            </a:r>
            <a:endParaRPr lang="en-US" sz="1600" dirty="0">
              <a:effectLst/>
              <a:latin typeface="Helvetica" charset="0"/>
            </a:endParaRPr>
          </a:p>
        </p:txBody>
      </p:sp>
    </p:spTree>
    <p:extLst>
      <p:ext uri="{BB962C8B-B14F-4D97-AF65-F5344CB8AC3E}">
        <p14:creationId xmlns:p14="http://schemas.microsoft.com/office/powerpoint/2010/main" val="1114833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2242" y="365126"/>
            <a:ext cx="3603108" cy="1325563"/>
          </a:xfrm>
        </p:spPr>
        <p:txBody>
          <a:bodyPr/>
          <a:lstStyle/>
          <a:p>
            <a:endParaRPr lang="en-US"/>
          </a:p>
        </p:txBody>
      </p:sp>
      <p:sp>
        <p:nvSpPr>
          <p:cNvPr id="3" name="Content Placeholder 2"/>
          <p:cNvSpPr>
            <a:spLocks noGrp="1"/>
          </p:cNvSpPr>
          <p:nvPr>
            <p:ph idx="1"/>
          </p:nvPr>
        </p:nvSpPr>
        <p:spPr>
          <a:xfrm>
            <a:off x="4912242" y="1825625"/>
            <a:ext cx="3603108" cy="4351338"/>
          </a:xfrm>
        </p:spPr>
        <p:txBody>
          <a:bodyPr/>
          <a:lstStyle/>
          <a:p>
            <a:endParaRPr lang="en-US"/>
          </a:p>
        </p:txBody>
      </p:sp>
      <p:pic>
        <p:nvPicPr>
          <p:cNvPr id="4" name="Picture 3"/>
          <p:cNvPicPr>
            <a:picLocks noChangeAspect="1"/>
          </p:cNvPicPr>
          <p:nvPr/>
        </p:nvPicPr>
        <p:blipFill>
          <a:blip r:embed="rId2"/>
          <a:stretch>
            <a:fillRect/>
          </a:stretch>
        </p:blipFill>
        <p:spPr>
          <a:xfrm>
            <a:off x="0" y="0"/>
            <a:ext cx="4667092" cy="6858000"/>
          </a:xfrm>
          <a:prstGeom prst="rect">
            <a:avLst/>
          </a:prstGeom>
        </p:spPr>
      </p:pic>
    </p:spTree>
    <p:extLst>
      <p:ext uri="{BB962C8B-B14F-4D97-AF65-F5344CB8AC3E}">
        <p14:creationId xmlns:p14="http://schemas.microsoft.com/office/powerpoint/2010/main" val="218217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651" y="276446"/>
            <a:ext cx="8931349" cy="6273209"/>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000" dirty="0"/>
              <a:t>4) Negative emotionality</a:t>
            </a:r>
          </a:p>
          <a:p>
            <a:pPr marL="0" lvl="0" indent="0">
              <a:lnSpc>
                <a:spcPct val="100000"/>
              </a:lnSpc>
              <a:spcBef>
                <a:spcPts val="0"/>
              </a:spcBef>
              <a:buNone/>
            </a:pPr>
            <a:r>
              <a:rPr lang="en-US" sz="2400" dirty="0"/>
              <a:t>- When we feel bad, we tend to become very self-critical. </a:t>
            </a:r>
          </a:p>
          <a:p>
            <a:pPr lvl="0">
              <a:lnSpc>
                <a:spcPct val="100000"/>
              </a:lnSpc>
              <a:spcBef>
                <a:spcPts val="0"/>
              </a:spcBef>
              <a:buFontTx/>
              <a:buChar char="-"/>
            </a:pPr>
            <a:r>
              <a:rPr lang="en-US" sz="2400" dirty="0"/>
              <a:t>We may focus on our limitations and shortcomings while magnifying our flaws and defects</a:t>
            </a:r>
          </a:p>
          <a:p>
            <a:pPr lvl="0">
              <a:lnSpc>
                <a:spcPct val="100000"/>
              </a:lnSpc>
              <a:spcBef>
                <a:spcPts val="0"/>
              </a:spcBef>
              <a:buFontTx/>
              <a:buChar char="-"/>
            </a:pPr>
            <a:r>
              <a:rPr lang="en-US" sz="2400" dirty="0" err="1"/>
              <a:t>Depressogenic</a:t>
            </a:r>
            <a:r>
              <a:rPr lang="en-US" sz="2400" dirty="0"/>
              <a:t> schemas</a:t>
            </a:r>
          </a:p>
          <a:p>
            <a:pPr lvl="0">
              <a:lnSpc>
                <a:spcPct val="100000"/>
              </a:lnSpc>
              <a:spcBef>
                <a:spcPts val="0"/>
              </a:spcBef>
              <a:buFontTx/>
              <a:buChar char="-"/>
            </a:pPr>
            <a:r>
              <a:rPr lang="en-US" sz="2400" dirty="0"/>
              <a:t>Negative self-evaluation</a:t>
            </a:r>
          </a:p>
          <a:p>
            <a:pPr lvl="0">
              <a:lnSpc>
                <a:spcPct val="100000"/>
              </a:lnSpc>
              <a:spcBef>
                <a:spcPts val="0"/>
              </a:spcBef>
              <a:buFontTx/>
              <a:buChar char="-"/>
            </a:pPr>
            <a:endParaRPr lang="en-US" sz="2400" dirty="0"/>
          </a:p>
          <a:p>
            <a:pPr marL="0" indent="0">
              <a:lnSpc>
                <a:spcPct val="100000"/>
              </a:lnSpc>
              <a:spcBef>
                <a:spcPts val="0"/>
              </a:spcBef>
              <a:buNone/>
            </a:pPr>
            <a:r>
              <a:rPr lang="en-US" sz="3000" dirty="0"/>
              <a:t>5) Childhood sexual abuse</a:t>
            </a:r>
          </a:p>
          <a:p>
            <a:pPr marL="0" lvl="0" indent="0">
              <a:lnSpc>
                <a:spcPct val="100000"/>
              </a:lnSpc>
              <a:spcBef>
                <a:spcPts val="0"/>
              </a:spcBef>
              <a:buNone/>
            </a:pPr>
            <a:endParaRPr lang="en-US" sz="2400" dirty="0"/>
          </a:p>
          <a:p>
            <a:pPr marL="0" lvl="0" indent="0">
              <a:lnSpc>
                <a:spcPct val="100000"/>
              </a:lnSpc>
              <a:spcBef>
                <a:spcPts val="0"/>
              </a:spcBef>
              <a:buNone/>
            </a:pPr>
            <a:r>
              <a:rPr lang="en-US" sz="2400" dirty="0"/>
              <a:t>Sexual abused or physically neglected children</a:t>
            </a:r>
          </a:p>
          <a:p>
            <a:pPr marL="0" lvl="0" indent="0">
              <a:lnSpc>
                <a:spcPct val="100000"/>
              </a:lnSpc>
              <a:spcBef>
                <a:spcPts val="0"/>
              </a:spcBef>
              <a:buNone/>
            </a:pPr>
            <a:endParaRPr lang="en-US" sz="2400" dirty="0"/>
          </a:p>
          <a:p>
            <a:pPr marL="0" lvl="0" indent="0">
              <a:lnSpc>
                <a:spcPct val="100000"/>
              </a:lnSpc>
              <a:spcBef>
                <a:spcPts val="0"/>
              </a:spcBef>
              <a:buNone/>
            </a:pPr>
            <a:r>
              <a:rPr lang="en-US" sz="2400" dirty="0"/>
              <a:t>Higher risk of eating disorders in adolescence and adulthood</a:t>
            </a:r>
          </a:p>
          <a:p>
            <a:pPr marL="0" lvl="0" indent="0">
              <a:lnSpc>
                <a:spcPct val="100000"/>
              </a:lnSpc>
              <a:spcBef>
                <a:spcPts val="0"/>
              </a:spcBef>
              <a:buNone/>
            </a:pPr>
            <a:endParaRPr lang="en-US" sz="2400" dirty="0"/>
          </a:p>
          <a:p>
            <a:pPr marL="0" lvl="0" indent="0">
              <a:lnSpc>
                <a:spcPct val="100000"/>
              </a:lnSpc>
              <a:spcBef>
                <a:spcPts val="0"/>
              </a:spcBef>
              <a:buNone/>
            </a:pPr>
            <a:r>
              <a:rPr lang="en-US" sz="2400" dirty="0"/>
              <a:t>One possibility is that being sexually abused increases the risk of developing other known risk factors for eating disorders, such as having a </a:t>
            </a:r>
            <a:r>
              <a:rPr lang="en-US" sz="2400" u="sng" dirty="0"/>
              <a:t>negative body image</a:t>
            </a:r>
            <a:r>
              <a:rPr lang="en-US" sz="2400" dirty="0"/>
              <a:t> or high levels of </a:t>
            </a:r>
            <a:r>
              <a:rPr lang="en-US" sz="2400" u="sng" dirty="0"/>
              <a:t>negative affect</a:t>
            </a:r>
            <a:r>
              <a:rPr lang="en-US" sz="2400" dirty="0"/>
              <a:t>.</a:t>
            </a:r>
          </a:p>
          <a:p>
            <a:pPr marL="0" lvl="0" indent="0">
              <a:lnSpc>
                <a:spcPct val="100000"/>
              </a:lnSpc>
              <a:spcBef>
                <a:spcPts val="0"/>
              </a:spcBef>
              <a:buNone/>
            </a:pPr>
            <a:endParaRPr lang="en-US" sz="2400" dirty="0"/>
          </a:p>
        </p:txBody>
      </p:sp>
      <p:sp>
        <p:nvSpPr>
          <p:cNvPr id="4" name="Down Arrow 3"/>
          <p:cNvSpPr/>
          <p:nvPr/>
        </p:nvSpPr>
        <p:spPr>
          <a:xfrm>
            <a:off x="2360428" y="4189229"/>
            <a:ext cx="616688" cy="3827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5943601" y="1597480"/>
            <a:ext cx="2768599" cy="2263330"/>
          </a:xfrm>
          <a:prstGeom prst="rect">
            <a:avLst/>
          </a:prstGeom>
        </p:spPr>
      </p:pic>
    </p:spTree>
    <p:extLst>
      <p:ext uri="{BB962C8B-B14F-4D97-AF65-F5344CB8AC3E}">
        <p14:creationId xmlns:p14="http://schemas.microsoft.com/office/powerpoint/2010/main" val="1116471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25" y="-86379"/>
            <a:ext cx="7886700" cy="1325563"/>
          </a:xfrm>
        </p:spPr>
        <p:txBody>
          <a:bodyPr>
            <a:normAutofit/>
          </a:bodyPr>
          <a:lstStyle/>
          <a:p>
            <a:r>
              <a:rPr lang="en-US" sz="4000" dirty="0"/>
              <a:t>Treatment</a:t>
            </a:r>
          </a:p>
        </p:txBody>
      </p:sp>
      <p:sp>
        <p:nvSpPr>
          <p:cNvPr id="3" name="Content Placeholder 2"/>
          <p:cNvSpPr>
            <a:spLocks noGrp="1"/>
          </p:cNvSpPr>
          <p:nvPr>
            <p:ph idx="1"/>
          </p:nvPr>
        </p:nvSpPr>
        <p:spPr>
          <a:xfrm>
            <a:off x="191385" y="988940"/>
            <a:ext cx="8782493" cy="5869060"/>
          </a:xfrm>
        </p:spPr>
        <p:txBody>
          <a:bodyPr>
            <a:normAutofit/>
          </a:bodyPr>
          <a:lstStyle/>
          <a:p>
            <a:pPr marL="0" lvl="0" indent="0">
              <a:lnSpc>
                <a:spcPct val="100000"/>
              </a:lnSpc>
              <a:spcBef>
                <a:spcPts val="0"/>
              </a:spcBef>
              <a:buNone/>
            </a:pPr>
            <a:r>
              <a:rPr lang="en-US" sz="2400" dirty="0"/>
              <a:t>AN patients are: </a:t>
            </a:r>
          </a:p>
          <a:p>
            <a:pPr marL="0" lvl="0" indent="0">
              <a:lnSpc>
                <a:spcPct val="100000"/>
              </a:lnSpc>
              <a:spcBef>
                <a:spcPts val="0"/>
              </a:spcBef>
              <a:buNone/>
            </a:pPr>
            <a:r>
              <a:rPr lang="en-US" sz="2400" dirty="0"/>
              <a:t>   - pessimistic about their potential recovery </a:t>
            </a:r>
          </a:p>
          <a:p>
            <a:pPr marL="0" lvl="0" indent="0">
              <a:lnSpc>
                <a:spcPct val="100000"/>
              </a:lnSpc>
              <a:spcBef>
                <a:spcPts val="0"/>
              </a:spcBef>
              <a:buNone/>
            </a:pPr>
            <a:r>
              <a:rPr lang="en-US" sz="2400" dirty="0"/>
              <a:t>   - have a high dropout rate from therapy                                                     </a:t>
            </a:r>
          </a:p>
          <a:p>
            <a:pPr marL="0" indent="0">
              <a:lnSpc>
                <a:spcPct val="100000"/>
              </a:lnSpc>
              <a:spcBef>
                <a:spcPts val="0"/>
              </a:spcBef>
              <a:buNone/>
            </a:pPr>
            <a:r>
              <a:rPr lang="en-US" sz="2400" dirty="0"/>
              <a:t>   -  </a:t>
            </a:r>
            <a:r>
              <a:rPr lang="en-US" sz="2400" b="1" dirty="0"/>
              <a:t>AN binge-purging </a:t>
            </a:r>
            <a:r>
              <a:rPr lang="en-US" sz="2400" dirty="0"/>
              <a:t>subtype are especially likely to terminate inpatient treatment </a:t>
            </a:r>
            <a:r>
              <a:rPr lang="en-US" sz="2400" b="1" dirty="0"/>
              <a:t>prematurely</a:t>
            </a:r>
          </a:p>
          <a:p>
            <a:pPr marL="0" lvl="0" indent="0">
              <a:lnSpc>
                <a:spcPct val="100000"/>
              </a:lnSpc>
              <a:spcBef>
                <a:spcPts val="0"/>
              </a:spcBef>
              <a:buNone/>
            </a:pPr>
            <a:endParaRPr lang="en-US" sz="1000" dirty="0"/>
          </a:p>
          <a:p>
            <a:pPr marL="0" lvl="0" indent="0">
              <a:lnSpc>
                <a:spcPct val="100000"/>
              </a:lnSpc>
              <a:spcBef>
                <a:spcPts val="0"/>
              </a:spcBef>
              <a:buNone/>
            </a:pPr>
            <a:r>
              <a:rPr lang="en-US" sz="2400" dirty="0"/>
              <a:t>* In treatment, the most immediate concern is to restore their weight to a level that is no longer life threatening.</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indent="0">
              <a:buNone/>
            </a:pPr>
            <a:r>
              <a:rPr lang="en-US" sz="2400" dirty="0"/>
              <a:t> However, without treatment designed to address the psychological issues that fuel the anorexic behavior, any weight gain will be temporary and the patient will soon need medical attention again.</a:t>
            </a:r>
          </a:p>
          <a:p>
            <a:pPr marL="0" marR="0" lvl="0" indent="0" defTabSz="914400" eaLnBrk="1" fontAlgn="auto" latinLnBrk="0" hangingPunct="1">
              <a:lnSpc>
                <a:spcPct val="100000"/>
              </a:lnSpc>
              <a:spcBef>
                <a:spcPts val="0"/>
              </a:spcBef>
              <a:spcAft>
                <a:spcPts val="0"/>
              </a:spcAft>
              <a:buClrTx/>
              <a:buSzTx/>
              <a:buFontTx/>
              <a:buNone/>
              <a:tabLst/>
              <a:defRPr/>
            </a:pPr>
            <a:endParaRPr lang="en-US" sz="1000" dirty="0"/>
          </a:p>
          <a:p>
            <a:pPr marL="0" indent="0">
              <a:buNone/>
            </a:pPr>
            <a:r>
              <a:rPr lang="en-US" sz="2400" dirty="0"/>
              <a:t>What mistakes do you think were made in the clinical management of the following case?</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p:txBody>
      </p:sp>
      <p:pic>
        <p:nvPicPr>
          <p:cNvPr id="5" name="Picture 4"/>
          <p:cNvPicPr>
            <a:picLocks noChangeAspect="1"/>
          </p:cNvPicPr>
          <p:nvPr/>
        </p:nvPicPr>
        <p:blipFill>
          <a:blip r:embed="rId2"/>
          <a:stretch>
            <a:fillRect/>
          </a:stretch>
        </p:blipFill>
        <p:spPr>
          <a:xfrm>
            <a:off x="6335486" y="172357"/>
            <a:ext cx="2638392" cy="1976247"/>
          </a:xfrm>
          <a:prstGeom prst="rect">
            <a:avLst/>
          </a:prstGeom>
        </p:spPr>
      </p:pic>
    </p:spTree>
    <p:extLst>
      <p:ext uri="{BB962C8B-B14F-4D97-AF65-F5344CB8AC3E}">
        <p14:creationId xmlns:p14="http://schemas.microsoft.com/office/powerpoint/2010/main" val="1967389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40390" y="0"/>
            <a:ext cx="4372399" cy="6858000"/>
          </a:xfrm>
          <a:prstGeom prst="rect">
            <a:avLst/>
          </a:prstGeom>
        </p:spPr>
      </p:pic>
    </p:spTree>
    <p:extLst>
      <p:ext uri="{BB962C8B-B14F-4D97-AF65-F5344CB8AC3E}">
        <p14:creationId xmlns:p14="http://schemas.microsoft.com/office/powerpoint/2010/main" val="110443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15" y="170121"/>
            <a:ext cx="8910085" cy="6443330"/>
          </a:xfrm>
        </p:spPr>
        <p:txBody>
          <a:bodyPr>
            <a:normAutofit fontScale="925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MEDICATION:</a:t>
            </a:r>
          </a:p>
          <a:p>
            <a:pPr marR="0" lvl="0" defTabSz="914400" eaLnBrk="1" fontAlgn="auto" latinLnBrk="0" hangingPunct="1">
              <a:lnSpc>
                <a:spcPct val="100000"/>
              </a:lnSpc>
              <a:spcBef>
                <a:spcPts val="0"/>
              </a:spcBef>
              <a:spcAft>
                <a:spcPts val="0"/>
              </a:spcAft>
              <a:buClrTx/>
              <a:buSzTx/>
              <a:buFontTx/>
              <a:buChar char="-"/>
              <a:tabLst/>
              <a:defRPr/>
            </a:pPr>
            <a:r>
              <a:rPr lang="en-US" dirty="0"/>
              <a:t>Antidepressants</a:t>
            </a:r>
          </a:p>
          <a:p>
            <a:pPr marR="0" lvl="0" defTabSz="914400" eaLnBrk="1" fontAlgn="auto" latinLnBrk="0" hangingPunct="1">
              <a:lnSpc>
                <a:spcPct val="100000"/>
              </a:lnSpc>
              <a:spcBef>
                <a:spcPts val="0"/>
              </a:spcBef>
              <a:spcAft>
                <a:spcPts val="0"/>
              </a:spcAft>
              <a:buClrTx/>
              <a:buSzTx/>
              <a:buFontTx/>
              <a:buChar char="-"/>
              <a:tabLst/>
              <a:defRPr/>
            </a:pPr>
            <a:r>
              <a:rPr lang="en-US" dirty="0" err="1"/>
              <a:t>Antopsychotic</a:t>
            </a:r>
            <a:r>
              <a:rPr lang="en-US" dirty="0"/>
              <a:t> (e.g. Olanzapine) to treat disturbed thinking. </a:t>
            </a:r>
            <a:r>
              <a:rPr lang="en-US" b="1" dirty="0"/>
              <a:t>Side effect</a:t>
            </a:r>
            <a:r>
              <a:rPr lang="en-US" dirty="0"/>
              <a:t>: weight gain.</a:t>
            </a:r>
          </a:p>
          <a:p>
            <a:pPr marR="0" lvl="0" defTabSz="914400" eaLnBrk="1" fontAlgn="auto" latinLnBrk="0" hangingPunct="1">
              <a:lnSpc>
                <a:spcPct val="100000"/>
              </a:lnSpc>
              <a:spcBef>
                <a:spcPts val="0"/>
              </a:spcBef>
              <a:spcAft>
                <a:spcPts val="0"/>
              </a:spcAft>
              <a:buClrTx/>
              <a:buSzTx/>
              <a:buFontTx/>
              <a:buChar char="-"/>
              <a:tabLst/>
              <a:defRPr/>
            </a:pPr>
            <a:endParaRPr lang="en-US" sz="1000" dirty="0"/>
          </a:p>
          <a:p>
            <a:pPr marL="0" marR="0" lvl="0" indent="0" defTabSz="914400" eaLnBrk="1" fontAlgn="auto" latinLnBrk="0" hangingPunct="1">
              <a:lnSpc>
                <a:spcPct val="100000"/>
              </a:lnSpc>
              <a:spcBef>
                <a:spcPts val="0"/>
              </a:spcBef>
              <a:spcAft>
                <a:spcPts val="0"/>
              </a:spcAft>
              <a:buClrTx/>
              <a:buSzTx/>
              <a:buNone/>
              <a:tabLst/>
              <a:defRPr/>
            </a:pPr>
            <a:r>
              <a:rPr lang="en-US" dirty="0"/>
              <a:t>FAMILY THERAPY</a:t>
            </a:r>
          </a:p>
          <a:p>
            <a:pPr marL="0" marR="0" lvl="0" indent="0" defTabSz="914400" eaLnBrk="1" fontAlgn="auto" latinLnBrk="0" hangingPunct="1">
              <a:lnSpc>
                <a:spcPct val="100000"/>
              </a:lnSpc>
              <a:spcBef>
                <a:spcPts val="0"/>
              </a:spcBef>
              <a:spcAft>
                <a:spcPts val="0"/>
              </a:spcAft>
              <a:buClrTx/>
              <a:buSzTx/>
              <a:buNone/>
              <a:tabLst/>
              <a:defRPr/>
            </a:pPr>
            <a:r>
              <a:rPr lang="en-US" dirty="0" err="1"/>
              <a:t>Maudsley</a:t>
            </a:r>
            <a:r>
              <a:rPr lang="en-US" dirty="0"/>
              <a:t> Model: 10-20 sessions spaced over 6-12 months</a:t>
            </a:r>
          </a:p>
          <a:p>
            <a:pPr marL="0" marR="0" lvl="0" indent="0" defTabSz="914400" eaLnBrk="1" fontAlgn="auto" latinLnBrk="0" hangingPunct="1">
              <a:lnSpc>
                <a:spcPct val="100000"/>
              </a:lnSpc>
              <a:spcBef>
                <a:spcPts val="0"/>
              </a:spcBef>
              <a:spcAft>
                <a:spcPts val="0"/>
              </a:spcAft>
              <a:buClrTx/>
              <a:buSzTx/>
              <a:buNone/>
              <a:tabLst/>
              <a:defRPr/>
            </a:pPr>
            <a:r>
              <a:rPr lang="en-US" dirty="0"/>
              <a:t>Phases:</a:t>
            </a:r>
          </a:p>
          <a:p>
            <a:pPr>
              <a:lnSpc>
                <a:spcPct val="100000"/>
              </a:lnSpc>
              <a:spcBef>
                <a:spcPts val="0"/>
              </a:spcBef>
              <a:buFontTx/>
              <a:buChar char="-"/>
            </a:pPr>
            <a:r>
              <a:rPr lang="en-US" i="1" dirty="0"/>
              <a:t>Refeeding phase</a:t>
            </a:r>
            <a:r>
              <a:rPr lang="en-US" dirty="0"/>
              <a:t>, the therapist </a:t>
            </a:r>
            <a:r>
              <a:rPr lang="en-US" u="sng" dirty="0"/>
              <a:t>works with the parents </a:t>
            </a:r>
            <a:r>
              <a:rPr lang="en-US" dirty="0"/>
              <a:t>and supports their efforts to help their child to eat healthily</a:t>
            </a:r>
          </a:p>
          <a:p>
            <a:pPr marL="0" indent="0">
              <a:lnSpc>
                <a:spcPct val="100000"/>
              </a:lnSpc>
              <a:spcBef>
                <a:spcPts val="0"/>
              </a:spcBef>
              <a:buNone/>
            </a:pPr>
            <a:r>
              <a:rPr lang="en-US" dirty="0"/>
              <a:t>    Family = functioning support team</a:t>
            </a:r>
          </a:p>
          <a:p>
            <a:pPr>
              <a:lnSpc>
                <a:spcPct val="100000"/>
              </a:lnSpc>
              <a:spcBef>
                <a:spcPts val="0"/>
              </a:spcBef>
              <a:buFontTx/>
              <a:buChar char="-"/>
            </a:pPr>
            <a:r>
              <a:rPr lang="en-US" i="1" dirty="0"/>
              <a:t>Negotiations for a new pattern of relationships phase: </a:t>
            </a:r>
            <a:r>
              <a:rPr lang="en-US" dirty="0"/>
              <a:t>Treating family issues and problems</a:t>
            </a:r>
          </a:p>
          <a:p>
            <a:pPr>
              <a:lnSpc>
                <a:spcPct val="100000"/>
              </a:lnSpc>
              <a:spcBef>
                <a:spcPts val="0"/>
              </a:spcBef>
              <a:buFontTx/>
              <a:buChar char="-"/>
            </a:pPr>
            <a:r>
              <a:rPr lang="en-US" dirty="0"/>
              <a:t> </a:t>
            </a:r>
            <a:r>
              <a:rPr lang="en-US" i="1" dirty="0"/>
              <a:t>Termination phase</a:t>
            </a:r>
            <a:r>
              <a:rPr lang="en-US" dirty="0"/>
              <a:t> focuses on the development of more healthy relationships between the patient and her parents</a:t>
            </a:r>
          </a:p>
          <a:p>
            <a:pPr>
              <a:lnSpc>
                <a:spcPct val="100000"/>
              </a:lnSpc>
              <a:spcBef>
                <a:spcPts val="0"/>
              </a:spcBef>
              <a:buFontTx/>
              <a:buChar char="-"/>
            </a:pPr>
            <a:endParaRPr lang="en-US" i="1" dirty="0"/>
          </a:p>
          <a:p>
            <a:pPr marL="0" indent="0">
              <a:lnSpc>
                <a:spcPct val="100000"/>
              </a:lnSpc>
              <a:spcBef>
                <a:spcPts val="0"/>
              </a:spcBef>
              <a:buNone/>
            </a:pPr>
            <a:r>
              <a:rPr lang="en-US" dirty="0"/>
              <a:t>Family treatment is more helpful for diagnosed patients before age 19 and have been ill for fewer than 3 years.</a:t>
            </a:r>
          </a:p>
          <a:p>
            <a:pPr>
              <a:lnSpc>
                <a:spcPct val="100000"/>
              </a:lnSpc>
              <a:spcBef>
                <a:spcPts val="0"/>
              </a:spcBef>
              <a:buFontTx/>
              <a:buChar char="-"/>
            </a:pPr>
            <a:endParaRPr lang="en-US" dirty="0"/>
          </a:p>
          <a:p>
            <a:pPr marL="0" indent="0">
              <a:lnSpc>
                <a:spcPct val="100000"/>
              </a:lnSpc>
              <a:spcBef>
                <a:spcPts val="0"/>
              </a:spcBef>
              <a:buNone/>
            </a:pPr>
            <a:endParaRPr lang="en-US" dirty="0"/>
          </a:p>
        </p:txBody>
      </p:sp>
    </p:spTree>
    <p:extLst>
      <p:ext uri="{BB962C8B-B14F-4D97-AF65-F5344CB8AC3E}">
        <p14:creationId xmlns:p14="http://schemas.microsoft.com/office/powerpoint/2010/main" val="10522298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507" y="276447"/>
            <a:ext cx="8153843" cy="5900516"/>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Cognitive behavioral therapy (CTB)</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a:p>
            <a:pPr marL="0" lvl="0" indent="0">
              <a:lnSpc>
                <a:spcPct val="100000"/>
              </a:lnSpc>
              <a:spcBef>
                <a:spcPts val="0"/>
              </a:spcBef>
              <a:buNone/>
            </a:pPr>
            <a:r>
              <a:rPr lang="en-US" dirty="0"/>
              <a:t>It involves changing behavior and maladaptive styles of thinking.</a:t>
            </a:r>
          </a:p>
          <a:p>
            <a:pPr marL="0" lvl="0" indent="0">
              <a:lnSpc>
                <a:spcPct val="100000"/>
              </a:lnSpc>
              <a:spcBef>
                <a:spcPts val="0"/>
              </a:spcBef>
              <a:buNone/>
            </a:pPr>
            <a:endParaRPr lang="en-US" dirty="0"/>
          </a:p>
          <a:p>
            <a:pPr marL="0" lvl="0" indent="0">
              <a:lnSpc>
                <a:spcPct val="100000"/>
              </a:lnSpc>
              <a:spcBef>
                <a:spcPts val="0"/>
              </a:spcBef>
              <a:buNone/>
            </a:pPr>
            <a:r>
              <a:rPr lang="en-US" dirty="0"/>
              <a:t>Recommended length of treatment is 1 to 2 years.</a:t>
            </a:r>
          </a:p>
          <a:p>
            <a:pPr marL="0" lvl="0" indent="0">
              <a:lnSpc>
                <a:spcPct val="100000"/>
              </a:lnSpc>
              <a:spcBef>
                <a:spcPts val="0"/>
              </a:spcBef>
              <a:buNone/>
            </a:pPr>
            <a:endParaRPr lang="en-US" dirty="0"/>
          </a:p>
        </p:txBody>
      </p:sp>
      <p:pic>
        <p:nvPicPr>
          <p:cNvPr id="4" name="Picture 3"/>
          <p:cNvPicPr>
            <a:picLocks noChangeAspect="1"/>
          </p:cNvPicPr>
          <p:nvPr/>
        </p:nvPicPr>
        <p:blipFill>
          <a:blip r:embed="rId2"/>
          <a:stretch>
            <a:fillRect/>
          </a:stretch>
        </p:blipFill>
        <p:spPr>
          <a:xfrm>
            <a:off x="2984278" y="3382963"/>
            <a:ext cx="2908300" cy="2794000"/>
          </a:xfrm>
          <a:prstGeom prst="rect">
            <a:avLst/>
          </a:prstGeom>
        </p:spPr>
      </p:pic>
    </p:spTree>
    <p:extLst>
      <p:ext uri="{BB962C8B-B14F-4D97-AF65-F5344CB8AC3E}">
        <p14:creationId xmlns:p14="http://schemas.microsoft.com/office/powerpoint/2010/main" val="299894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a:t>
            </a:r>
            <a:r>
              <a:rPr lang="mr-IN" dirty="0"/>
              <a: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8393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500" y="793750"/>
            <a:ext cx="7460376" cy="4524315"/>
          </a:xfrm>
          <a:prstGeom prst="rect">
            <a:avLst/>
          </a:prstGeom>
          <a:noFill/>
        </p:spPr>
        <p:txBody>
          <a:bodyPr wrap="none" rtlCol="0">
            <a:spAutoFit/>
          </a:bodyPr>
          <a:lstStyle/>
          <a:p>
            <a:endParaRPr lang="en-US" sz="2400" dirty="0"/>
          </a:p>
          <a:p>
            <a:r>
              <a:rPr lang="en-US" sz="2400" dirty="0">
                <a:solidFill>
                  <a:srgbClr val="00B050"/>
                </a:solidFill>
              </a:rPr>
              <a:t>E.g. In a sample of 4,746 middle and high school students,</a:t>
            </a:r>
          </a:p>
          <a:p>
            <a:r>
              <a:rPr lang="en-US" sz="2400" dirty="0">
                <a:solidFill>
                  <a:srgbClr val="00B050"/>
                </a:solidFill>
              </a:rPr>
              <a:t> </a:t>
            </a:r>
          </a:p>
          <a:p>
            <a:r>
              <a:rPr lang="en-US" sz="2400" dirty="0">
                <a:solidFill>
                  <a:srgbClr val="00B050"/>
                </a:solidFill>
              </a:rPr>
              <a:t>- 41.5 % of girls </a:t>
            </a:r>
          </a:p>
          <a:p>
            <a:r>
              <a:rPr lang="en-US" sz="2400" dirty="0">
                <a:solidFill>
                  <a:srgbClr val="00B050"/>
                </a:solidFill>
              </a:rPr>
              <a:t>- 24.9 % of boys      reported problems with body image, </a:t>
            </a:r>
          </a:p>
          <a:p>
            <a:endParaRPr lang="en-US" sz="2400" dirty="0">
              <a:solidFill>
                <a:srgbClr val="00B050"/>
              </a:solidFill>
            </a:endParaRPr>
          </a:p>
          <a:p>
            <a:endParaRPr lang="en-US" sz="2400" dirty="0">
              <a:solidFill>
                <a:srgbClr val="00B050"/>
              </a:solidFill>
            </a:endParaRPr>
          </a:p>
          <a:p>
            <a:endParaRPr lang="en-US" sz="2400" dirty="0">
              <a:solidFill>
                <a:srgbClr val="00B050"/>
              </a:solidFill>
            </a:endParaRPr>
          </a:p>
          <a:p>
            <a:r>
              <a:rPr lang="en-US" sz="2400" dirty="0">
                <a:solidFill>
                  <a:srgbClr val="00B050"/>
                </a:solidFill>
              </a:rPr>
              <a:t>and </a:t>
            </a:r>
          </a:p>
          <a:p>
            <a:pPr marL="342900" indent="-342900">
              <a:buFontTx/>
              <a:buChar char="-"/>
            </a:pPr>
            <a:r>
              <a:rPr lang="en-US" sz="2400" dirty="0">
                <a:solidFill>
                  <a:srgbClr val="00B050"/>
                </a:solidFill>
              </a:rPr>
              <a:t>35% of the girls </a:t>
            </a:r>
          </a:p>
          <a:p>
            <a:pPr marL="342900" indent="-342900">
              <a:buFontTx/>
              <a:buChar char="-"/>
            </a:pPr>
            <a:r>
              <a:rPr lang="en-US" sz="2400" dirty="0">
                <a:solidFill>
                  <a:srgbClr val="00B050"/>
                </a:solidFill>
              </a:rPr>
              <a:t>25% of the boys      weight and shape very importance   </a:t>
            </a:r>
          </a:p>
          <a:p>
            <a:r>
              <a:rPr lang="en-US" sz="2400" dirty="0">
                <a:solidFill>
                  <a:srgbClr val="00B050"/>
                </a:solidFill>
              </a:rPr>
              <a:t>                                        on with regard to their self-esteem</a:t>
            </a:r>
            <a:endParaRPr lang="en-US" sz="2400" dirty="0"/>
          </a:p>
        </p:txBody>
      </p:sp>
      <p:sp>
        <p:nvSpPr>
          <p:cNvPr id="6" name="Right Brace 5"/>
          <p:cNvSpPr/>
          <p:nvPr/>
        </p:nvSpPr>
        <p:spPr>
          <a:xfrm>
            <a:off x="2641600" y="2082800"/>
            <a:ext cx="342900" cy="533400"/>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2984500" y="4229100"/>
            <a:ext cx="342900" cy="533400"/>
          </a:xfrm>
          <a:prstGeom prst="rightBrace">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74861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1386" y="116958"/>
            <a:ext cx="8355862" cy="6038740"/>
          </a:xfrm>
        </p:spPr>
        <p:txBody>
          <a:bodyPr>
            <a:normAutofit/>
          </a:bodyPr>
          <a:lstStyle/>
          <a:p>
            <a:pPr marL="0" indent="0">
              <a:buNone/>
            </a:pPr>
            <a:r>
              <a:rPr lang="es-ES" sz="2400" dirty="0"/>
              <a:t>ANOREXIA NERVOSA  </a:t>
            </a:r>
          </a:p>
          <a:p>
            <a:pPr marL="0" indent="0">
              <a:buNone/>
            </a:pPr>
            <a:r>
              <a:rPr lang="es-ES" sz="2400" dirty="0" err="1"/>
              <a:t>Literally</a:t>
            </a:r>
            <a:r>
              <a:rPr lang="es-ES" sz="2400" dirty="0"/>
              <a:t> </a:t>
            </a:r>
            <a:r>
              <a:rPr lang="es-ES" sz="2400" dirty="0" err="1"/>
              <a:t>means</a:t>
            </a:r>
            <a:r>
              <a:rPr lang="es-ES" sz="2400" dirty="0"/>
              <a:t> “</a:t>
            </a:r>
            <a:r>
              <a:rPr lang="es-ES" sz="2400" dirty="0" err="1"/>
              <a:t>lack</a:t>
            </a:r>
            <a:r>
              <a:rPr lang="es-ES" sz="2400" dirty="0"/>
              <a:t> of </a:t>
            </a:r>
            <a:r>
              <a:rPr lang="es-ES" sz="2400" dirty="0" err="1"/>
              <a:t>appetite</a:t>
            </a:r>
            <a:r>
              <a:rPr lang="es-ES" sz="2400" dirty="0"/>
              <a:t> </a:t>
            </a:r>
            <a:r>
              <a:rPr lang="es-ES" sz="2400" dirty="0" err="1"/>
              <a:t>induced</a:t>
            </a:r>
            <a:r>
              <a:rPr lang="es-ES" sz="2400" dirty="0"/>
              <a:t> </a:t>
            </a:r>
            <a:r>
              <a:rPr lang="es-ES" sz="2400" dirty="0" err="1"/>
              <a:t>by</a:t>
            </a:r>
            <a:r>
              <a:rPr lang="es-ES" sz="2400" dirty="0"/>
              <a:t> </a:t>
            </a:r>
            <a:r>
              <a:rPr lang="es-ES" sz="2400" dirty="0" err="1"/>
              <a:t>nervousness</a:t>
            </a:r>
            <a:r>
              <a:rPr lang="es-ES" sz="2400" dirty="0"/>
              <a:t>”</a:t>
            </a:r>
          </a:p>
          <a:p>
            <a:pPr marL="0" indent="0">
              <a:buNone/>
            </a:pPr>
            <a:r>
              <a:rPr lang="es-ES" sz="2400" dirty="0" err="1"/>
              <a:t>The</a:t>
            </a:r>
            <a:r>
              <a:rPr lang="es-ES" sz="2400" dirty="0"/>
              <a:t> </a:t>
            </a:r>
            <a:r>
              <a:rPr lang="es-ES" sz="2400" dirty="0" err="1"/>
              <a:t>core</a:t>
            </a:r>
            <a:r>
              <a:rPr lang="es-ES" sz="2400" dirty="0"/>
              <a:t> </a:t>
            </a:r>
            <a:r>
              <a:rPr lang="es-ES" sz="2400" dirty="0" err="1"/>
              <a:t>point</a:t>
            </a:r>
            <a:r>
              <a:rPr lang="es-ES" sz="2400" dirty="0"/>
              <a:t> of anorexia </a:t>
            </a:r>
            <a:r>
              <a:rPr lang="es-ES" sz="2400" dirty="0" err="1"/>
              <a:t>is</a:t>
            </a:r>
            <a:r>
              <a:rPr lang="es-ES" sz="2400" dirty="0"/>
              <a:t>:</a:t>
            </a:r>
          </a:p>
          <a:p>
            <a:pPr>
              <a:buFontTx/>
              <a:buChar char="-"/>
            </a:pPr>
            <a:r>
              <a:rPr lang="es-ES" sz="2400" dirty="0" err="1"/>
              <a:t>an</a:t>
            </a:r>
            <a:r>
              <a:rPr lang="es-ES" sz="2400" dirty="0"/>
              <a:t> intense </a:t>
            </a:r>
            <a:r>
              <a:rPr lang="es-ES" sz="2400" dirty="0" err="1"/>
              <a:t>fear</a:t>
            </a:r>
            <a:r>
              <a:rPr lang="es-ES" sz="2400" dirty="0"/>
              <a:t> of </a:t>
            </a:r>
            <a:r>
              <a:rPr lang="es-ES" sz="2400" dirty="0" err="1"/>
              <a:t>gaining</a:t>
            </a:r>
            <a:r>
              <a:rPr lang="es-ES" sz="2400" dirty="0"/>
              <a:t> </a:t>
            </a:r>
            <a:r>
              <a:rPr lang="es-ES" sz="2400" dirty="0" err="1"/>
              <a:t>weight</a:t>
            </a:r>
            <a:r>
              <a:rPr lang="es-ES" sz="2400" dirty="0"/>
              <a:t> </a:t>
            </a:r>
            <a:r>
              <a:rPr lang="es-ES" sz="2400" dirty="0" err="1"/>
              <a:t>or</a:t>
            </a:r>
            <a:r>
              <a:rPr lang="es-ES" sz="2400" dirty="0"/>
              <a:t> </a:t>
            </a:r>
            <a:r>
              <a:rPr lang="es-ES" sz="2400" dirty="0" err="1"/>
              <a:t>becoming</a:t>
            </a:r>
            <a:r>
              <a:rPr lang="es-ES" sz="2400" dirty="0"/>
              <a:t> </a:t>
            </a:r>
            <a:r>
              <a:rPr lang="es-ES" sz="2400" dirty="0" err="1"/>
              <a:t>fat</a:t>
            </a:r>
            <a:endParaRPr lang="es-ES" sz="2400" dirty="0"/>
          </a:p>
          <a:p>
            <a:pPr>
              <a:buFontTx/>
              <a:buChar char="-"/>
            </a:pPr>
            <a:r>
              <a:rPr lang="es-ES" sz="2400" dirty="0" err="1"/>
              <a:t>Refusal</a:t>
            </a:r>
            <a:r>
              <a:rPr lang="es-ES" sz="2400" dirty="0"/>
              <a:t> to </a:t>
            </a:r>
            <a:r>
              <a:rPr lang="es-ES" sz="2400" dirty="0" err="1"/>
              <a:t>maintain</a:t>
            </a:r>
            <a:r>
              <a:rPr lang="es-ES" sz="2400" dirty="0"/>
              <a:t> </a:t>
            </a:r>
            <a:r>
              <a:rPr lang="es-ES" sz="2400" dirty="0" err="1"/>
              <a:t>even</a:t>
            </a:r>
            <a:r>
              <a:rPr lang="es-ES" sz="2400" dirty="0"/>
              <a:t> </a:t>
            </a:r>
            <a:r>
              <a:rPr lang="es-ES" sz="2400" dirty="0" err="1"/>
              <a:t>minimal</a:t>
            </a:r>
            <a:r>
              <a:rPr lang="es-ES" sz="2400" dirty="0"/>
              <a:t> </a:t>
            </a:r>
            <a:r>
              <a:rPr lang="es-ES" sz="2400" dirty="0" err="1"/>
              <a:t>low</a:t>
            </a:r>
            <a:r>
              <a:rPr lang="es-ES" sz="2400" dirty="0"/>
              <a:t> </a:t>
            </a:r>
            <a:r>
              <a:rPr lang="es-ES" sz="2400" dirty="0" err="1"/>
              <a:t>body</a:t>
            </a:r>
            <a:r>
              <a:rPr lang="es-ES" sz="2400" dirty="0"/>
              <a:t> </a:t>
            </a:r>
            <a:r>
              <a:rPr lang="es-ES" sz="2400" dirty="0" err="1"/>
              <a:t>weight</a:t>
            </a:r>
            <a:endParaRPr lang="es-ES" sz="2400" dirty="0"/>
          </a:p>
          <a:p>
            <a:pPr>
              <a:buFontTx/>
              <a:buChar char="-"/>
            </a:pPr>
            <a:r>
              <a:rPr lang="es-ES" sz="2400" dirty="0" err="1"/>
              <a:t>First</a:t>
            </a:r>
            <a:r>
              <a:rPr lang="es-ES" sz="2400" dirty="0"/>
              <a:t> case </a:t>
            </a:r>
            <a:r>
              <a:rPr lang="es-ES" sz="2400" dirty="0" err="1"/>
              <a:t>described</a:t>
            </a:r>
            <a:r>
              <a:rPr lang="es-ES" sz="2400" dirty="0"/>
              <a:t> in 1689</a:t>
            </a:r>
          </a:p>
          <a:p>
            <a:pPr>
              <a:buFontTx/>
              <a:buChar char="-"/>
            </a:pPr>
            <a:endParaRPr lang="es-ES" sz="2400" dirty="0"/>
          </a:p>
        </p:txBody>
      </p:sp>
      <p:pic>
        <p:nvPicPr>
          <p:cNvPr id="4" name="Imagen 3"/>
          <p:cNvPicPr>
            <a:picLocks noChangeAspect="1"/>
          </p:cNvPicPr>
          <p:nvPr/>
        </p:nvPicPr>
        <p:blipFill rotWithShape="1">
          <a:blip r:embed="rId2"/>
          <a:srcRect l="2166" r="7203"/>
          <a:stretch/>
        </p:blipFill>
        <p:spPr>
          <a:xfrm>
            <a:off x="4661379" y="2367168"/>
            <a:ext cx="4200527" cy="4512097"/>
          </a:xfrm>
          <a:prstGeom prst="rect">
            <a:avLst/>
          </a:prstGeom>
        </p:spPr>
      </p:pic>
      <p:sp>
        <p:nvSpPr>
          <p:cNvPr id="5" name="Rectángulo 4"/>
          <p:cNvSpPr/>
          <p:nvPr/>
        </p:nvSpPr>
        <p:spPr>
          <a:xfrm>
            <a:off x="89379" y="3896538"/>
            <a:ext cx="4572000" cy="646331"/>
          </a:xfrm>
          <a:prstGeom prst="rect">
            <a:avLst/>
          </a:prstGeom>
        </p:spPr>
        <p:txBody>
          <a:bodyPr>
            <a:spAutoFit/>
          </a:bodyPr>
          <a:lstStyle/>
          <a:p>
            <a:r>
              <a:rPr lang="es-ES" dirty="0"/>
              <a:t>http://visual.pearsoncmg.com/mypsychlababnormalDSM5/index.php?clipId=16#tab1</a:t>
            </a:r>
          </a:p>
        </p:txBody>
      </p:sp>
    </p:spTree>
    <p:extLst>
      <p:ext uri="{BB962C8B-B14F-4D97-AF65-F5344CB8AC3E}">
        <p14:creationId xmlns:p14="http://schemas.microsoft.com/office/powerpoint/2010/main" val="5241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012" y="280707"/>
            <a:ext cx="8621525" cy="4736540"/>
          </a:xfrm>
        </p:spPr>
        <p:txBody>
          <a:bodyPr vert="horz">
            <a:noAutofit/>
          </a:bodyPr>
          <a:lstStyle/>
          <a:p>
            <a:pPr marL="0" lvl="0" indent="0">
              <a:lnSpc>
                <a:spcPct val="100000"/>
              </a:lnSpc>
              <a:spcBef>
                <a:spcPts val="0"/>
              </a:spcBef>
              <a:buNone/>
            </a:pPr>
            <a:r>
              <a:rPr lang="en-US" sz="2400" dirty="0"/>
              <a:t>Types of anorexia nervosa: </a:t>
            </a:r>
          </a:p>
          <a:p>
            <a:pPr marL="0" lvl="0" indent="0">
              <a:lnSpc>
                <a:spcPct val="100000"/>
              </a:lnSpc>
              <a:spcBef>
                <a:spcPts val="0"/>
              </a:spcBef>
              <a:buNone/>
            </a:pPr>
            <a:endParaRPr lang="en-US" sz="2400" dirty="0"/>
          </a:p>
          <a:p>
            <a:pPr>
              <a:lnSpc>
                <a:spcPct val="100000"/>
              </a:lnSpc>
              <a:spcBef>
                <a:spcPts val="0"/>
              </a:spcBef>
              <a:buFont typeface="Arial" charset="0"/>
              <a:buChar char="•"/>
            </a:pPr>
            <a:r>
              <a:rPr lang="en-US" sz="2400" b="1" dirty="0"/>
              <a:t>the restricting type</a:t>
            </a:r>
            <a:r>
              <a:rPr lang="en-US" sz="2400" dirty="0"/>
              <a:t>: every effort is made to                                      limit the quantity of food consumed.                                               Caloric intake is tightly controlled.                     </a:t>
            </a:r>
          </a:p>
          <a:p>
            <a:pPr marL="0" indent="0">
              <a:lnSpc>
                <a:spcPct val="100000"/>
              </a:lnSpc>
              <a:spcBef>
                <a:spcPts val="0"/>
              </a:spcBef>
              <a:buNone/>
            </a:pPr>
            <a:r>
              <a:rPr lang="en-US" sz="2400" dirty="0"/>
              <a:t> Patients often try to avoid eating in the presence of other people. When they are at the table, they may eat excessively slowly, cut their food into very small pieces, or dispose of food secretly.</a:t>
            </a:r>
          </a:p>
          <a:p>
            <a:pPr marL="0" lvl="0" indent="0">
              <a:lnSpc>
                <a:spcPct val="100000"/>
              </a:lnSpc>
              <a:spcBef>
                <a:spcPts val="0"/>
              </a:spcBef>
              <a:buNone/>
            </a:pPr>
            <a:endParaRPr lang="en-US" sz="2400" dirty="0"/>
          </a:p>
          <a:p>
            <a:r>
              <a:rPr lang="en-US" sz="2400" b="1" dirty="0"/>
              <a:t>the binge-eating/ purging type: </a:t>
            </a:r>
            <a:r>
              <a:rPr lang="en-US" sz="2400" dirty="0"/>
              <a:t> Methods of                             purging commonly include self-induced </a:t>
            </a:r>
            <a:r>
              <a:rPr lang="en-US" sz="2400" u="sng" dirty="0"/>
              <a:t>vomiting</a:t>
            </a:r>
            <a:r>
              <a:rPr lang="en-US" sz="2400" dirty="0"/>
              <a:t>                                  or misusing </a:t>
            </a:r>
            <a:r>
              <a:rPr lang="en-US" sz="2400" u="sng" dirty="0"/>
              <a:t>laxatives</a:t>
            </a:r>
            <a:r>
              <a:rPr lang="en-US" sz="2400" dirty="0"/>
              <a:t>, diuretics, and </a:t>
            </a:r>
            <a:r>
              <a:rPr lang="en-US" sz="2400" u="sng" dirty="0"/>
              <a:t>enemas</a:t>
            </a:r>
            <a:r>
              <a:rPr lang="en-US" sz="2400" dirty="0"/>
              <a:t>.                                     Other compensatory behaviors that do not                                  involve purging are </a:t>
            </a:r>
            <a:r>
              <a:rPr lang="en-US" sz="2400" u="sng" dirty="0"/>
              <a:t>excessive exercise or fasting</a:t>
            </a:r>
            <a:r>
              <a:rPr lang="en-US" sz="2400" dirty="0"/>
              <a:t>.  </a:t>
            </a:r>
            <a:endParaRPr lang="en-US" sz="2400" b="1" dirty="0"/>
          </a:p>
          <a:p>
            <a:pPr marL="0" lvl="0" indent="0">
              <a:lnSpc>
                <a:spcPct val="100000"/>
              </a:lnSpc>
              <a:spcBef>
                <a:spcPts val="0"/>
              </a:spcBef>
              <a:buNone/>
            </a:pPr>
            <a:endParaRPr lang="en-US" sz="2400" dirty="0"/>
          </a:p>
          <a:p>
            <a:pPr marL="0" lvl="0" indent="0">
              <a:lnSpc>
                <a:spcPct val="100000"/>
              </a:lnSpc>
              <a:spcBef>
                <a:spcPts val="0"/>
              </a:spcBef>
              <a:buNone/>
            </a:pPr>
            <a:r>
              <a:rPr lang="en-US" sz="2400" dirty="0"/>
              <a:t>The central difference between these two subtypes concerns the way in which patients maintain their very low weight. </a:t>
            </a:r>
          </a:p>
          <a:p>
            <a:pPr marL="0" lvl="0" indent="0">
              <a:lnSpc>
                <a:spcPct val="100000"/>
              </a:lnSpc>
              <a:spcBef>
                <a:spcPts val="0"/>
              </a:spcBef>
              <a:buNone/>
            </a:pPr>
            <a:endParaRPr lang="en-US" sz="2400" dirty="0"/>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p>
        </p:txBody>
      </p:sp>
      <p:pic>
        <p:nvPicPr>
          <p:cNvPr id="2" name="Picture 1"/>
          <p:cNvPicPr>
            <a:picLocks noChangeAspect="1"/>
          </p:cNvPicPr>
          <p:nvPr/>
        </p:nvPicPr>
        <p:blipFill>
          <a:blip r:embed="rId2"/>
          <a:stretch>
            <a:fillRect/>
          </a:stretch>
        </p:blipFill>
        <p:spPr>
          <a:xfrm>
            <a:off x="5986462" y="329676"/>
            <a:ext cx="2771775" cy="1663065"/>
          </a:xfrm>
          <a:prstGeom prst="rect">
            <a:avLst/>
          </a:prstGeom>
        </p:spPr>
      </p:pic>
      <p:pic>
        <p:nvPicPr>
          <p:cNvPr id="4" name="Picture 3"/>
          <p:cNvPicPr>
            <a:picLocks noChangeAspect="1"/>
          </p:cNvPicPr>
          <p:nvPr/>
        </p:nvPicPr>
        <p:blipFill>
          <a:blip r:embed="rId3"/>
          <a:stretch>
            <a:fillRect/>
          </a:stretch>
        </p:blipFill>
        <p:spPr>
          <a:xfrm>
            <a:off x="6611360" y="3916146"/>
            <a:ext cx="2461522" cy="1638031"/>
          </a:xfrm>
          <a:prstGeom prst="rect">
            <a:avLst/>
          </a:prstGeom>
        </p:spPr>
      </p:pic>
    </p:spTree>
    <p:extLst>
      <p:ext uri="{BB962C8B-B14F-4D97-AF65-F5344CB8AC3E}">
        <p14:creationId xmlns:p14="http://schemas.microsoft.com/office/powerpoint/2010/main" val="220736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0423"/>
          <a:stretch/>
        </p:blipFill>
        <p:spPr>
          <a:xfrm>
            <a:off x="1322615" y="0"/>
            <a:ext cx="6675706" cy="6858000"/>
          </a:xfrm>
          <a:prstGeom prst="rect">
            <a:avLst/>
          </a:prstGeom>
        </p:spPr>
      </p:pic>
    </p:spTree>
    <p:extLst>
      <p:ext uri="{BB962C8B-B14F-4D97-AF65-F5344CB8AC3E}">
        <p14:creationId xmlns:p14="http://schemas.microsoft.com/office/powerpoint/2010/main" val="123459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0423"/>
          <a:stretch/>
        </p:blipFill>
        <p:spPr>
          <a:xfrm>
            <a:off x="1684565" y="0"/>
            <a:ext cx="4392385" cy="4512328"/>
          </a:xfrm>
          <a:prstGeom prst="rect">
            <a:avLst/>
          </a:prstGeom>
        </p:spPr>
      </p:pic>
      <p:sp>
        <p:nvSpPr>
          <p:cNvPr id="2" name="TextBox 1"/>
          <p:cNvSpPr txBox="1"/>
          <p:nvPr/>
        </p:nvSpPr>
        <p:spPr>
          <a:xfrm>
            <a:off x="838200" y="4857750"/>
            <a:ext cx="6697539" cy="1569660"/>
          </a:xfrm>
          <a:prstGeom prst="rect">
            <a:avLst/>
          </a:prstGeom>
          <a:noFill/>
        </p:spPr>
        <p:txBody>
          <a:bodyPr wrap="none" rtlCol="0">
            <a:spAutoFit/>
          </a:bodyPr>
          <a:lstStyle/>
          <a:p>
            <a:r>
              <a:rPr lang="en-US" sz="2400" dirty="0"/>
              <a:t>What age did Tim start with eating problems?</a:t>
            </a:r>
          </a:p>
          <a:p>
            <a:r>
              <a:rPr lang="en-US" sz="2400" dirty="0"/>
              <a:t>What strategy/</a:t>
            </a:r>
            <a:r>
              <a:rPr lang="en-US" sz="2400" dirty="0" err="1"/>
              <a:t>ies</a:t>
            </a:r>
            <a:r>
              <a:rPr lang="en-US" sz="2400" dirty="0"/>
              <a:t> he uses to control calories intake?</a:t>
            </a:r>
          </a:p>
          <a:p>
            <a:r>
              <a:rPr lang="en-US" sz="2400" dirty="0"/>
              <a:t>Is there any comorbidity in Tim´s diagnoses? </a:t>
            </a:r>
          </a:p>
          <a:p>
            <a:endParaRPr lang="en-US" sz="2400" dirty="0"/>
          </a:p>
        </p:txBody>
      </p:sp>
    </p:spTree>
    <p:extLst>
      <p:ext uri="{BB962C8B-B14F-4D97-AF65-F5344CB8AC3E}">
        <p14:creationId xmlns:p14="http://schemas.microsoft.com/office/powerpoint/2010/main" val="75983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25698" t="20129" r="26628" b="35013"/>
          <a:stretch/>
        </p:blipFill>
        <p:spPr>
          <a:xfrm>
            <a:off x="152400" y="89790"/>
            <a:ext cx="8937993" cy="4730598"/>
          </a:xfrm>
          <a:prstGeom prst="rect">
            <a:avLst/>
          </a:prstGeom>
        </p:spPr>
      </p:pic>
      <p:sp>
        <p:nvSpPr>
          <p:cNvPr id="7" name="Rectangle 6"/>
          <p:cNvSpPr/>
          <p:nvPr/>
        </p:nvSpPr>
        <p:spPr>
          <a:xfrm>
            <a:off x="414669" y="6123063"/>
            <a:ext cx="8491403" cy="646331"/>
          </a:xfrm>
          <a:prstGeom prst="rect">
            <a:avLst/>
          </a:prstGeom>
        </p:spPr>
        <p:txBody>
          <a:bodyPr wrap="square">
            <a:spAutoFit/>
          </a:bodyPr>
          <a:lstStyle/>
          <a:p>
            <a:r>
              <a:rPr lang="en-US" dirty="0">
                <a:solidFill>
                  <a:srgbClr val="898B8D"/>
                </a:solidFill>
                <a:latin typeface="Helvetica" charset="0"/>
              </a:rPr>
              <a:t>Anorexia Nervosa: Tamora of </a:t>
            </a:r>
            <a:r>
              <a:rPr lang="en-US" dirty="0" err="1">
                <a:solidFill>
                  <a:srgbClr val="41A0D6"/>
                </a:solidFill>
                <a:latin typeface="Helvetica" charset="0"/>
              </a:rPr>
              <a:t>MyPsychLab</a:t>
            </a:r>
            <a:r>
              <a:rPr lang="en-US" dirty="0">
                <a:solidFill>
                  <a:srgbClr val="41A0D6"/>
                </a:solidFill>
                <a:latin typeface="Helvetica" charset="0"/>
              </a:rPr>
              <a:t>, </a:t>
            </a:r>
            <a:r>
              <a:rPr lang="en-US" dirty="0">
                <a:solidFill>
                  <a:srgbClr val="898B8D"/>
                </a:solidFill>
                <a:latin typeface="Helvetica" charset="0"/>
              </a:rPr>
              <a:t>“If</a:t>
            </a:r>
            <a:r>
              <a:rPr lang="en-US" dirty="0">
                <a:solidFill>
                  <a:srgbClr val="41A0D6"/>
                </a:solidFill>
                <a:latin typeface="Helvetica" charset="0"/>
              </a:rPr>
              <a:t> </a:t>
            </a:r>
            <a:r>
              <a:rPr lang="en-US" dirty="0">
                <a:solidFill>
                  <a:srgbClr val="898B8D"/>
                </a:solidFill>
                <a:latin typeface="Helvetica" charset="0"/>
              </a:rPr>
              <a:t>someone had told me how ugly I looked being that thin”</a:t>
            </a:r>
            <a:endParaRPr lang="en-US" dirty="0">
              <a:solidFill>
                <a:srgbClr val="898B8D"/>
              </a:solidFill>
              <a:effectLst/>
              <a:latin typeface="Helvetica" charset="0"/>
            </a:endParaRPr>
          </a:p>
        </p:txBody>
      </p:sp>
      <p:cxnSp>
        <p:nvCxnSpPr>
          <p:cNvPr id="3" name="Straight Connector 2"/>
          <p:cNvCxnSpPr/>
          <p:nvPr/>
        </p:nvCxnSpPr>
        <p:spPr>
          <a:xfrm>
            <a:off x="681644" y="1246909"/>
            <a:ext cx="2078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1644" y="2180705"/>
            <a:ext cx="207818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94858" y="2698865"/>
            <a:ext cx="3338946" cy="11084"/>
          </a:xfrm>
          <a:prstGeom prst="line">
            <a:avLst/>
          </a:prstGeom>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rotWithShape="1">
          <a:blip r:embed="rId4"/>
          <a:srcRect l="9470" t="27605" r="10668" b="7449"/>
          <a:stretch/>
        </p:blipFill>
        <p:spPr>
          <a:xfrm>
            <a:off x="3874168" y="4413375"/>
            <a:ext cx="3537284" cy="1709688"/>
          </a:xfrm>
          <a:prstGeom prst="rect">
            <a:avLst/>
          </a:prstGeom>
        </p:spPr>
      </p:pic>
    </p:spTree>
    <p:extLst>
      <p:ext uri="{BB962C8B-B14F-4D97-AF65-F5344CB8AC3E}">
        <p14:creationId xmlns:p14="http://schemas.microsoft.com/office/powerpoint/2010/main" val="198743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8900" y="120650"/>
            <a:ext cx="8775700" cy="6555641"/>
          </a:xfrm>
          <a:prstGeom prst="rect">
            <a:avLst/>
          </a:prstGeom>
          <a:noFill/>
        </p:spPr>
        <p:txBody>
          <a:bodyPr wrap="square" rtlCol="0">
            <a:spAutoFit/>
          </a:bodyPr>
          <a:lstStyle/>
          <a:p>
            <a:r>
              <a:rPr lang="en-US" sz="3000" dirty="0"/>
              <a:t>Characteristics</a:t>
            </a:r>
          </a:p>
          <a:p>
            <a:endParaRPr lang="en-US" sz="3000" dirty="0"/>
          </a:p>
          <a:p>
            <a:r>
              <a:rPr lang="en-US" sz="2400" b="1" dirty="0"/>
              <a:t>Age at onset </a:t>
            </a:r>
            <a:r>
              <a:rPr lang="en-US" sz="2400" dirty="0"/>
              <a:t>(on average): 15-19 years old </a:t>
            </a:r>
          </a:p>
          <a:p>
            <a:r>
              <a:rPr lang="en-US" sz="2400" b="1" dirty="0"/>
              <a:t>Gender</a:t>
            </a:r>
            <a:r>
              <a:rPr lang="en-US" sz="2400" dirty="0"/>
              <a:t> distribution: 3:1 (</a:t>
            </a:r>
            <a:r>
              <a:rPr lang="en-US" sz="2400" dirty="0" err="1"/>
              <a:t>female:male</a:t>
            </a:r>
            <a:r>
              <a:rPr lang="en-US" sz="2400" dirty="0"/>
              <a:t>)</a:t>
            </a:r>
          </a:p>
          <a:p>
            <a:r>
              <a:rPr lang="en-US" sz="2400" dirty="0"/>
              <a:t>Lifetime </a:t>
            </a:r>
            <a:r>
              <a:rPr lang="en-US" sz="2400" b="1" dirty="0"/>
              <a:t>prevalence</a:t>
            </a:r>
            <a:r>
              <a:rPr lang="en-US" sz="2400" dirty="0"/>
              <a:t>: 0.9 female, 0.3 male</a:t>
            </a:r>
          </a:p>
          <a:p>
            <a:r>
              <a:rPr lang="en-US" sz="2400" b="1" dirty="0">
                <a:solidFill>
                  <a:schemeClr val="accent5"/>
                </a:solidFill>
              </a:rPr>
              <a:t>Course</a:t>
            </a:r>
            <a:r>
              <a:rPr lang="en-US" sz="2400" dirty="0">
                <a:solidFill>
                  <a:schemeClr val="accent5"/>
                </a:solidFill>
              </a:rPr>
              <a:t>:</a:t>
            </a:r>
          </a:p>
          <a:p>
            <a:r>
              <a:rPr lang="en-US" sz="2400" dirty="0">
                <a:solidFill>
                  <a:schemeClr val="accent5"/>
                </a:solidFill>
              </a:rPr>
              <a:t>21-years follow-up study:</a:t>
            </a:r>
          </a:p>
          <a:p>
            <a:pPr marL="342900" indent="-342900">
              <a:buFont typeface="Courier New" charset="0"/>
              <a:buChar char="o"/>
            </a:pPr>
            <a:r>
              <a:rPr lang="en-US" sz="2400" dirty="0">
                <a:solidFill>
                  <a:schemeClr val="accent5"/>
                </a:solidFill>
              </a:rPr>
              <a:t>16% no longer alive (complications of starvation or from suicide)</a:t>
            </a:r>
          </a:p>
          <a:p>
            <a:pPr marL="342900" indent="-342900">
              <a:buFont typeface="Courier New" charset="0"/>
              <a:buChar char="o"/>
            </a:pPr>
            <a:r>
              <a:rPr lang="en-US" sz="2400" dirty="0">
                <a:solidFill>
                  <a:schemeClr val="accent5"/>
                </a:solidFill>
              </a:rPr>
              <a:t>10% still suffering from the disorder</a:t>
            </a:r>
          </a:p>
          <a:p>
            <a:pPr marL="342900" indent="-342900">
              <a:buFont typeface="Courier New" charset="0"/>
              <a:buChar char="o"/>
            </a:pPr>
            <a:r>
              <a:rPr lang="en-US" sz="2400" dirty="0">
                <a:solidFill>
                  <a:schemeClr val="accent5"/>
                </a:solidFill>
              </a:rPr>
              <a:t>21% partially recovered</a:t>
            </a:r>
          </a:p>
          <a:p>
            <a:pPr marL="342900" indent="-342900">
              <a:buFont typeface="Courier New" charset="0"/>
              <a:buChar char="o"/>
            </a:pPr>
            <a:r>
              <a:rPr lang="en-US" sz="2400" dirty="0">
                <a:solidFill>
                  <a:schemeClr val="accent5"/>
                </a:solidFill>
              </a:rPr>
              <a:t>51% fully recovered</a:t>
            </a:r>
          </a:p>
          <a:p>
            <a:endParaRPr lang="en-US" sz="2400" dirty="0"/>
          </a:p>
          <a:p>
            <a:r>
              <a:rPr lang="en-US" sz="2400" dirty="0"/>
              <a:t>- AN has the highest mortality rate of any psychiatric disorder (3%).</a:t>
            </a:r>
          </a:p>
          <a:p>
            <a:r>
              <a:rPr lang="en-US" sz="2400" dirty="0"/>
              <a:t>- 1 out of 5 patients died from suicide</a:t>
            </a:r>
          </a:p>
          <a:p>
            <a:r>
              <a:rPr lang="en-US" sz="2400" dirty="0"/>
              <a:t>- Patients who are </a:t>
            </a:r>
            <a:r>
              <a:rPr lang="en-US" sz="2400" b="1" dirty="0"/>
              <a:t>older</a:t>
            </a:r>
            <a:r>
              <a:rPr lang="en-US" sz="2400" dirty="0"/>
              <a:t> </a:t>
            </a:r>
            <a:r>
              <a:rPr lang="en-US" sz="2400" b="1" dirty="0"/>
              <a:t>when they first receive clinical attention </a:t>
            </a:r>
            <a:r>
              <a:rPr lang="en-US" sz="2400" dirty="0"/>
              <a:t>for their disorder are also more likely to have a premature death</a:t>
            </a:r>
          </a:p>
          <a:p>
            <a:endParaRPr lang="en-US" sz="2400" dirty="0"/>
          </a:p>
        </p:txBody>
      </p:sp>
    </p:spTree>
    <p:extLst>
      <p:ext uri="{BB962C8B-B14F-4D97-AF65-F5344CB8AC3E}">
        <p14:creationId xmlns:p14="http://schemas.microsoft.com/office/powerpoint/2010/main" val="95814130"/>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10148</TotalTime>
  <Words>1206</Words>
  <Application>Microsoft Office PowerPoint</Application>
  <PresentationFormat>Presentación en pantalla (4:3)</PresentationFormat>
  <Paragraphs>224</Paragraphs>
  <Slides>27</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Arial</vt:lpstr>
      <vt:lpstr>Calibri</vt:lpstr>
      <vt:lpstr>Calibri Light</vt:lpstr>
      <vt:lpstr>Courier New</vt:lpstr>
      <vt:lpstr>Helvetica</vt:lpstr>
      <vt:lpstr>Mangal</vt:lpstr>
      <vt:lpstr>Wingdings</vt:lpstr>
      <vt:lpstr>Tema de Office</vt:lpstr>
      <vt:lpstr>Eating disorders: Anorexia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Diagnostic Crossover </vt:lpstr>
      <vt:lpstr>Eating Disorders &amp; Other Forms of Psychopathology </vt:lpstr>
      <vt:lpstr>Eating Disorders Across Cultures </vt:lpstr>
      <vt:lpstr>Causal factors for eating disorders</vt:lpstr>
      <vt:lpstr>Presentación de PowerPoint</vt:lpstr>
      <vt:lpstr>Presentación de PowerPoint</vt:lpstr>
      <vt:lpstr>Presentación de PowerPoint</vt:lpstr>
      <vt:lpstr>Presentación de PowerPoint</vt:lpstr>
      <vt:lpstr>3) Negative body image/perceptual bias </vt:lpstr>
      <vt:lpstr>Presentación de PowerPoint</vt:lpstr>
      <vt:lpstr>Presentación de PowerPoint</vt:lpstr>
      <vt:lpstr>Treatment</vt:lpstr>
      <vt:lpstr>Presentación de PowerPoint</vt:lpstr>
      <vt:lpstr>Presentación de PowerPoint</vt:lpstr>
      <vt:lpstr>Presentación de PowerPoint</vt:lpstr>
      <vt:lpstr>The end…</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Eating disorders: Anorexia</dc:title>
  <dc:creator>Cristina Nombela</dc:creator>
  <cp:lastModifiedBy>HP Inc.</cp:lastModifiedBy>
  <cp:revision>50</cp:revision>
  <dcterms:created xsi:type="dcterms:W3CDTF">2018-03-13T17:58:37Z</dcterms:created>
  <dcterms:modified xsi:type="dcterms:W3CDTF">2019-11-11T14:04:54Z</dcterms:modified>
</cp:coreProperties>
</file>