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83" r:id="rId4"/>
    <p:sldId id="258" r:id="rId5"/>
    <p:sldId id="259" r:id="rId6"/>
    <p:sldId id="260" r:id="rId7"/>
    <p:sldId id="281" r:id="rId8"/>
    <p:sldId id="284" r:id="rId9"/>
    <p:sldId id="261" r:id="rId10"/>
    <p:sldId id="262" r:id="rId11"/>
    <p:sldId id="264" r:id="rId12"/>
    <p:sldId id="265" r:id="rId13"/>
    <p:sldId id="266" r:id="rId14"/>
    <p:sldId id="267" r:id="rId15"/>
    <p:sldId id="28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0" autoAdjust="0"/>
    <p:restoredTop sz="94660"/>
  </p:normalViewPr>
  <p:slideViewPr>
    <p:cSldViewPr snapToGrid="0">
      <p:cViewPr>
        <p:scale>
          <a:sx n="62" d="100"/>
          <a:sy n="62" d="100"/>
        </p:scale>
        <p:origin x="18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0627-572A-41E1-8D20-960BF484E660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FE8-7EE6-4458-96E3-CD149CC89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84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0627-572A-41E1-8D20-960BF484E660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FE8-7EE6-4458-96E3-CD149CC89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6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0627-572A-41E1-8D20-960BF484E660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FE8-7EE6-4458-96E3-CD149CC89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47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0627-572A-41E1-8D20-960BF484E660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FE8-7EE6-4458-96E3-CD149CC89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619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0627-572A-41E1-8D20-960BF484E660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FE8-7EE6-4458-96E3-CD149CC89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25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0627-572A-41E1-8D20-960BF484E660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FE8-7EE6-4458-96E3-CD149CC89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26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0627-572A-41E1-8D20-960BF484E660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FE8-7EE6-4458-96E3-CD149CC89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78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0627-572A-41E1-8D20-960BF484E660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FE8-7EE6-4458-96E3-CD149CC89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31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0627-572A-41E1-8D20-960BF484E660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FE8-7EE6-4458-96E3-CD149CC89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09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0627-572A-41E1-8D20-960BF484E660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FE8-7EE6-4458-96E3-CD149CC89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94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0627-572A-41E1-8D20-960BF484E660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FE8-7EE6-4458-96E3-CD149CC89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87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C0627-572A-41E1-8D20-960BF484E660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B5FE8-7EE6-4458-96E3-CD149CC89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14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j05Q-wcQi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56439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REMINDER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20" y="2215958"/>
            <a:ext cx="7953186" cy="464204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97476" y="2663302"/>
            <a:ext cx="1118586" cy="6214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4208620" y="3284740"/>
            <a:ext cx="1118586" cy="1723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78890" y="5008488"/>
            <a:ext cx="1118586" cy="514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5327206" y="3908612"/>
            <a:ext cx="1118586" cy="475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5414681" y="396151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REVIEW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70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309" y="147782"/>
            <a:ext cx="9014691" cy="6548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TRANSVESTIC DISORDER</a:t>
            </a:r>
          </a:p>
          <a:p>
            <a:pPr marL="0" indent="0">
              <a:buNone/>
            </a:pPr>
            <a:r>
              <a:rPr lang="en-US" sz="2400" dirty="0"/>
              <a:t>Heterosexual men who experience recurrent, intense sexually arousing fantasies, urges, or behaviors that involve </a:t>
            </a:r>
            <a:r>
              <a:rPr lang="en-US" sz="2400" dirty="0">
                <a:solidFill>
                  <a:srgbClr val="FF0000"/>
                </a:solidFill>
              </a:rPr>
              <a:t>cross-dressing as a female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BUT Although some gay men dress “in drag” on                                   occasion, they do not typically do this for sexual                            pleasure and hence are not </a:t>
            </a:r>
            <a:r>
              <a:rPr lang="en-US" sz="2400" dirty="0" err="1"/>
              <a:t>transvestic</a:t>
            </a:r>
            <a:r>
              <a:rPr lang="en-US" sz="2400" dirty="0"/>
              <a:t> disorder.</a:t>
            </a: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 err="1"/>
              <a:t>Begining</a:t>
            </a:r>
            <a:r>
              <a:rPr lang="es-ES" sz="2400" dirty="0"/>
              <a:t>: </a:t>
            </a:r>
            <a:r>
              <a:rPr lang="en-US" sz="2400" dirty="0"/>
              <a:t>during adolescence and involves masturbation while wearing </a:t>
            </a:r>
            <a:r>
              <a:rPr lang="es-ES" sz="2400" dirty="0" err="1"/>
              <a:t>female</a:t>
            </a:r>
            <a:r>
              <a:rPr lang="es-ES" sz="2400" dirty="0"/>
              <a:t> </a:t>
            </a:r>
            <a:r>
              <a:rPr lang="es-ES" sz="2400" dirty="0" err="1"/>
              <a:t>clothing</a:t>
            </a:r>
            <a:r>
              <a:rPr lang="es-ES" sz="2400" dirty="0"/>
              <a:t> </a:t>
            </a:r>
            <a:r>
              <a:rPr lang="es-ES" sz="2400" dirty="0" err="1"/>
              <a:t>or</a:t>
            </a:r>
            <a:r>
              <a:rPr lang="es-ES" sz="2400" dirty="0"/>
              <a:t> </a:t>
            </a:r>
            <a:r>
              <a:rPr lang="es-ES" sz="2400" dirty="0" err="1"/>
              <a:t>undergarments</a:t>
            </a:r>
            <a:r>
              <a:rPr lang="es-E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Psychological motivation of many transvestites includes </a:t>
            </a:r>
            <a:r>
              <a:rPr lang="en-US" sz="2400" b="1" dirty="0" err="1"/>
              <a:t>autogynephilia</a:t>
            </a:r>
            <a:r>
              <a:rPr lang="en-US" sz="2400" dirty="0"/>
              <a:t>: paraphilic sexual arousal by the thought or fantasy of being a woman.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err="1"/>
              <a:t>Predicts</a:t>
            </a:r>
            <a:r>
              <a:rPr lang="es-ES" sz="2400" dirty="0"/>
              <a:t> </a:t>
            </a:r>
            <a:r>
              <a:rPr lang="es-ES" sz="2400" dirty="0" err="1"/>
              <a:t>gender</a:t>
            </a:r>
            <a:r>
              <a:rPr lang="es-ES" sz="2400" dirty="0"/>
              <a:t> </a:t>
            </a:r>
            <a:r>
              <a:rPr lang="es-ES" sz="2400" dirty="0" err="1"/>
              <a:t>dysphoria</a:t>
            </a:r>
            <a:r>
              <a:rPr lang="es-ES" sz="2400" dirty="0"/>
              <a:t> </a:t>
            </a:r>
            <a:r>
              <a:rPr lang="en-US" sz="2400" dirty="0"/>
              <a:t>and desire for sex reassignment surgery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373" y="1395268"/>
            <a:ext cx="2362200" cy="1943100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>
            <a:off x="1320800" y="5283200"/>
            <a:ext cx="646545" cy="628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54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725" y="149726"/>
            <a:ext cx="8853597" cy="6027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VOYEURISTIC DISORDER</a:t>
            </a:r>
            <a:endParaRPr lang="es-ES" sz="2400" dirty="0"/>
          </a:p>
          <a:p>
            <a:pPr marL="0" indent="0">
              <a:buNone/>
            </a:pPr>
            <a:r>
              <a:rPr lang="en-US" sz="2400" dirty="0"/>
              <a:t>Regards recurrent, intense sexually arousing fantasies, urges, or behaviors involving the </a:t>
            </a:r>
            <a:r>
              <a:rPr lang="en-US" sz="2400" dirty="0">
                <a:solidFill>
                  <a:srgbClr val="FF0000"/>
                </a:solidFill>
              </a:rPr>
              <a:t>observation of unsuspecting females </a:t>
            </a:r>
            <a:r>
              <a:rPr lang="en-US" sz="2400" dirty="0"/>
              <a:t>who are undressing or of couples engaging in sexual activity.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2400" dirty="0"/>
              <a:t>Voyeurism often co-occurs with exhibitionism, and it is also associated with interest in sadomasochism and cross-dressing.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063" y="2977249"/>
            <a:ext cx="4351937" cy="388075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9725" y="51103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>
                <a:latin typeface="MinionPro-Regular" panose="02040503050201020203" pitchFamily="18" charset="0"/>
              </a:rPr>
              <a:t>A large Swedish survey (2,400 men &amp; women) found</a:t>
            </a:r>
            <a:r>
              <a:rPr lang="en-US" b="0" i="0" u="none" strike="noStrike" dirty="0">
                <a:latin typeface="MinionPro-Regular" panose="02040503050201020203" pitchFamily="18" charset="0"/>
              </a:rPr>
              <a:t> </a:t>
            </a:r>
            <a:r>
              <a:rPr lang="en-US" b="0" i="0" u="none" strike="noStrike" baseline="0" dirty="0">
                <a:latin typeface="MinionPro-Regular" panose="02040503050201020203" pitchFamily="18" charset="0"/>
              </a:rPr>
              <a:t>that                                                                </a:t>
            </a:r>
            <a:endParaRPr lang="en-US" b="0" i="0" u="none" strike="noStrike" baseline="0" dirty="0" smtClean="0">
              <a:latin typeface="MinionPro-Regular" panose="02040503050201020203" pitchFamily="18" charset="0"/>
            </a:endParaRPr>
          </a:p>
          <a:p>
            <a:r>
              <a:rPr lang="en-US" b="0" i="0" u="none" strike="noStrike" baseline="0" dirty="0" smtClean="0">
                <a:latin typeface="MinionPro-Regular" panose="02040503050201020203" pitchFamily="18" charset="0"/>
              </a:rPr>
              <a:t>- 11.5 </a:t>
            </a:r>
            <a:r>
              <a:rPr lang="en-US" b="0" i="0" u="none" strike="noStrike" baseline="0" dirty="0">
                <a:latin typeface="MinionPro-Regular" panose="02040503050201020203" pitchFamily="18" charset="0"/>
              </a:rPr>
              <a:t>%of the men                                                  </a:t>
            </a:r>
            <a:endParaRPr lang="en-US" b="0" i="0" u="none" strike="noStrike" baseline="0" dirty="0" smtClean="0">
              <a:latin typeface="MinionPro-Regular" panose="02040503050201020203" pitchFamily="18" charset="0"/>
            </a:endParaRPr>
          </a:p>
          <a:p>
            <a:r>
              <a:rPr lang="en-US" b="0" i="0" u="none" strike="noStrike" baseline="0" dirty="0" smtClean="0">
                <a:latin typeface="MinionPro-Regular" panose="02040503050201020203" pitchFamily="18" charset="0"/>
              </a:rPr>
              <a:t>- </a:t>
            </a:r>
            <a:r>
              <a:rPr lang="en-US" b="0" i="0" u="none" strike="noStrike" baseline="0" dirty="0">
                <a:latin typeface="MinionPro-Regular" panose="02040503050201020203" pitchFamily="18" charset="0"/>
              </a:rPr>
              <a:t>3.0 % of the women had</a:t>
            </a:r>
            <a:r>
              <a:rPr lang="en-US" b="0" i="0" u="none" strike="noStrike" dirty="0">
                <a:latin typeface="MinionPro-Regular" panose="02040503050201020203" pitchFamily="18" charset="0"/>
              </a:rPr>
              <a:t> </a:t>
            </a:r>
            <a:r>
              <a:rPr lang="en-US" b="0" i="0" u="none" strike="noStrike" baseline="0" dirty="0">
                <a:latin typeface="MinionPro-Regular" panose="02040503050201020203" pitchFamily="18" charset="0"/>
              </a:rPr>
              <a:t>at some time engaged in voyeuristic activity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149725" y="2776404"/>
            <a:ext cx="45772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Voyeuristic activities often provide                                                important compensatory </a:t>
            </a:r>
            <a:r>
              <a:rPr lang="en-US" sz="2000" u="sng" dirty="0"/>
              <a:t>feelings of                                                      power and secret domination </a:t>
            </a:r>
            <a:r>
              <a:rPr lang="en-US" sz="2000" dirty="0"/>
              <a:t>(avoiding to </a:t>
            </a:r>
            <a:r>
              <a:rPr lang="en-US" sz="2000" dirty="0" smtClean="0"/>
              <a:t>cope with a meeting situation) over                                                                </a:t>
            </a:r>
            <a:r>
              <a:rPr lang="en-US" sz="2000" dirty="0"/>
              <a:t>an unsuspecting victim, which may                                                    contribute to the maintenance of this                                                          pattern.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971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" y="131884"/>
            <a:ext cx="9100038" cy="65414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/>
              <a:t>EXHIBITIONISTIC DISORDER</a:t>
            </a:r>
            <a:endParaRPr lang="es-ES" dirty="0"/>
          </a:p>
          <a:p>
            <a:pPr marL="0" indent="0">
              <a:buNone/>
            </a:pPr>
            <a:r>
              <a:rPr lang="en-US" sz="2400" dirty="0"/>
              <a:t>Recurrent, intense urges, fantasies, or behaviors that involve </a:t>
            </a:r>
            <a:r>
              <a:rPr lang="en-US" sz="2400" dirty="0">
                <a:solidFill>
                  <a:srgbClr val="FF0000"/>
                </a:solidFill>
              </a:rPr>
              <a:t>exposing his genitals to others</a:t>
            </a:r>
            <a:r>
              <a:rPr lang="en-US" sz="2400" dirty="0"/>
              <a:t> (usually strangers) in inappropriate circumstances and without their consent.</a:t>
            </a:r>
            <a:endParaRPr lang="es-ES" sz="2400" dirty="0"/>
          </a:p>
          <a:p>
            <a:pPr marL="0" indent="0">
              <a:buNone/>
            </a:pPr>
            <a:r>
              <a:rPr lang="en-US" sz="2400" dirty="0"/>
              <a:t>              The element of shock in the victim is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               highly arousing to these individuals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Victims: ordinarily, a young or </a:t>
            </a:r>
            <a:r>
              <a:rPr lang="en-US" sz="2400" b="1" dirty="0"/>
              <a:t>middle-aged                                                                       female </a:t>
            </a:r>
            <a:r>
              <a:rPr lang="en-US" sz="2400" dirty="0"/>
              <a:t>who is not known to the offender, although                                                       children &amp; adolescents may also be targeted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It usually begins in adolescence or young adulthood.</a:t>
            </a:r>
          </a:p>
          <a:p>
            <a:pPr marL="0" indent="0">
              <a:buNone/>
            </a:pPr>
            <a:r>
              <a:rPr lang="en-US" sz="2400" dirty="0"/>
              <a:t>It is the most common sexual offense reported to the police in the USA, Canada and Europe</a:t>
            </a:r>
            <a:endParaRPr lang="es-E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s-ES" sz="2400" dirty="0" err="1"/>
              <a:t>Exhibitionism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associated</a:t>
            </a:r>
            <a:r>
              <a:rPr lang="es-ES" sz="2400" dirty="0"/>
              <a:t> </a:t>
            </a:r>
            <a:r>
              <a:rPr lang="en-US" sz="2400" dirty="0"/>
              <a:t>with greater psychological problems, lower life satisfaction and greater use of pornography.</a:t>
            </a:r>
            <a:endParaRPr lang="es-ES" sz="2400" dirty="0"/>
          </a:p>
        </p:txBody>
      </p:sp>
      <p:sp>
        <p:nvSpPr>
          <p:cNvPr id="4" name="Cruz 3"/>
          <p:cNvSpPr/>
          <p:nvPr/>
        </p:nvSpPr>
        <p:spPr>
          <a:xfrm>
            <a:off x="246185" y="1626576"/>
            <a:ext cx="747347" cy="72097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408" y="1420077"/>
            <a:ext cx="2831607" cy="258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6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469" y="158262"/>
            <a:ext cx="8827477" cy="6479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 smtClean="0"/>
              <a:t>FROTTEURISTIC DISORDER</a:t>
            </a:r>
            <a:endParaRPr lang="es-ES" sz="2400" dirty="0"/>
          </a:p>
          <a:p>
            <a:pPr marL="0" indent="0">
              <a:buNone/>
            </a:pPr>
            <a:r>
              <a:rPr lang="en-US" sz="2400" dirty="0"/>
              <a:t>Sexual excitement at </a:t>
            </a:r>
            <a:r>
              <a:rPr lang="en-US" sz="2400" dirty="0">
                <a:solidFill>
                  <a:srgbClr val="FF0000"/>
                </a:solidFill>
              </a:rPr>
              <a:t>rubbing one’s genitals against, or touching</a:t>
            </a:r>
            <a:r>
              <a:rPr lang="en-US" sz="2400" dirty="0"/>
              <a:t>, the body of a nonconsenting person.</a:t>
            </a:r>
          </a:p>
          <a:p>
            <a:pPr marL="0" indent="0">
              <a:buNone/>
            </a:pPr>
            <a:r>
              <a:rPr lang="en-US" sz="2400" dirty="0"/>
              <a:t>It commonly co-occurs with voyeurism and exhibitionism.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s-ES" sz="2400" dirty="0" smtClean="0"/>
              <a:t>SEXUAL SADISM DISORDER</a:t>
            </a:r>
            <a:endParaRPr lang="es-ES" sz="2400" dirty="0"/>
          </a:p>
          <a:p>
            <a:pPr marL="0" indent="0">
              <a:buNone/>
            </a:pPr>
            <a:r>
              <a:rPr lang="en-US" sz="2400" dirty="0"/>
              <a:t>Recurrent, intense sexually arousing fantasies, urges, or behaviors that involve inflicting </a:t>
            </a:r>
            <a:r>
              <a:rPr lang="en-US" sz="2400" dirty="0">
                <a:solidFill>
                  <a:srgbClr val="FF0000"/>
                </a:solidFill>
              </a:rPr>
              <a:t>psychological or physical pain</a:t>
            </a:r>
            <a:r>
              <a:rPr lang="en-US" sz="2400" dirty="0"/>
              <a:t> on another individual.</a:t>
            </a:r>
          </a:p>
          <a:p>
            <a:pPr marL="0" indent="0">
              <a:buNone/>
            </a:pPr>
            <a:r>
              <a:rPr lang="en-US" sz="2400" dirty="0"/>
              <a:t>The pain inflicted by sadists may come from whipping, biting, cutting, or burning.</a:t>
            </a:r>
          </a:p>
          <a:p>
            <a:pPr marL="0" indent="0">
              <a:buNone/>
            </a:pPr>
            <a:r>
              <a:rPr lang="en-US" sz="2400" dirty="0"/>
              <a:t>Prevalence: 5-15% men &amp; women enjoy sadistic and/or masochistic activities voluntarily on occasion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s-ES" sz="2400" dirty="0"/>
              <a:t>http://visual.pearsoncmg.com/mypsychlababnormal/index.php?clipId=20#tab1</a:t>
            </a:r>
          </a:p>
        </p:txBody>
      </p:sp>
    </p:spTree>
    <p:extLst>
      <p:ext uri="{BB962C8B-B14F-4D97-AF65-F5344CB8AC3E}">
        <p14:creationId xmlns:p14="http://schemas.microsoft.com/office/powerpoint/2010/main" val="3523711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261" y="184638"/>
            <a:ext cx="8845061" cy="6515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MASOCHISM DISORDER</a:t>
            </a:r>
            <a:endParaRPr lang="es-ES" sz="2400" dirty="0"/>
          </a:p>
          <a:p>
            <a:pPr marL="0" indent="0">
              <a:buNone/>
            </a:pPr>
            <a:r>
              <a:rPr lang="en-US" sz="2400" dirty="0"/>
              <a:t>A person experiences sexual stimulation and gratification from the experience of in relating to a lover by </a:t>
            </a:r>
            <a:r>
              <a:rPr lang="es-ES" sz="2400" u="sng" dirty="0" err="1"/>
              <a:t>being</a:t>
            </a:r>
            <a:r>
              <a:rPr lang="es-ES" sz="2400" dirty="0"/>
              <a:t> </a:t>
            </a:r>
            <a:r>
              <a:rPr lang="es-ES" sz="2400" dirty="0" err="1"/>
              <a:t>humilliated</a:t>
            </a:r>
            <a:r>
              <a:rPr lang="es-ES" sz="2400" dirty="0"/>
              <a:t>, </a:t>
            </a:r>
            <a:r>
              <a:rPr lang="en-US" sz="2400" dirty="0"/>
              <a:t>beaten, </a:t>
            </a:r>
            <a:r>
              <a:rPr lang="en-US" sz="2400" dirty="0">
                <a:solidFill>
                  <a:srgbClr val="FF0000"/>
                </a:solidFill>
              </a:rPr>
              <a:t>pain and degradation</a:t>
            </a:r>
            <a:r>
              <a:rPr lang="en-US" sz="2400" dirty="0"/>
              <a:t>, or bound, often in a </a:t>
            </a:r>
            <a:r>
              <a:rPr lang="en-US" sz="2400" b="1" dirty="0"/>
              <a:t>ritualistic pattern </a:t>
            </a:r>
            <a:r>
              <a:rPr lang="en-US" sz="2400" dirty="0"/>
              <a:t>of behavior.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Masochism appears to be </a:t>
            </a:r>
            <a:r>
              <a:rPr lang="en-US" sz="2400" b="1" dirty="0"/>
              <a:t>more common than sadism </a:t>
            </a:r>
            <a:r>
              <a:rPr lang="en-US" sz="2400" dirty="0"/>
              <a:t>and occurs in both men and women.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One particularly dangerous form of masochism</a:t>
            </a:r>
          </a:p>
          <a:p>
            <a:pPr marL="0" indent="0" algn="ctr">
              <a:buNone/>
            </a:pPr>
            <a:r>
              <a:rPr lang="en-US" sz="2400" dirty="0"/>
              <a:t>called </a:t>
            </a:r>
            <a:r>
              <a:rPr lang="en-US" sz="2400" i="1" dirty="0"/>
              <a:t>autoerotic </a:t>
            </a:r>
            <a:r>
              <a:rPr lang="es-ES" sz="2400" i="1" dirty="0" err="1"/>
              <a:t>asphyxia</a:t>
            </a:r>
            <a:endParaRPr lang="es-ES" sz="2400" dirty="0"/>
          </a:p>
          <a:p>
            <a:pPr marL="0" indent="0" algn="ctr">
              <a:buNone/>
            </a:pPr>
            <a:r>
              <a:rPr lang="es-ES" sz="2400" dirty="0"/>
              <a:t> </a:t>
            </a:r>
            <a:r>
              <a:rPr lang="es-ES" sz="2400" dirty="0" err="1"/>
              <a:t>involves</a:t>
            </a:r>
            <a:r>
              <a:rPr lang="es-ES" sz="2400" dirty="0"/>
              <a:t> </a:t>
            </a:r>
            <a:r>
              <a:rPr lang="es-ES" sz="2400" dirty="0" err="1"/>
              <a:t>self-strangulation</a:t>
            </a:r>
            <a:r>
              <a:rPr lang="es-ES" sz="2400" dirty="0"/>
              <a:t> </a:t>
            </a:r>
          </a:p>
          <a:p>
            <a:pPr marL="0" indent="0" algn="ctr">
              <a:buNone/>
            </a:pPr>
            <a:r>
              <a:rPr lang="es-ES" sz="2400" dirty="0" smtClean="0"/>
              <a:t>(“accidental </a:t>
            </a:r>
            <a:r>
              <a:rPr lang="es-ES" sz="2400" dirty="0" err="1" smtClean="0"/>
              <a:t>death</a:t>
            </a:r>
            <a:r>
              <a:rPr lang="es-ES" sz="2400" dirty="0" smtClean="0"/>
              <a:t>” </a:t>
            </a:r>
            <a:r>
              <a:rPr lang="es-ES" sz="2400" dirty="0" err="1" smtClean="0"/>
              <a:t>occurs</a:t>
            </a:r>
            <a:r>
              <a:rPr lang="es-ES" sz="2400" dirty="0" smtClean="0"/>
              <a:t> </a:t>
            </a:r>
            <a:r>
              <a:rPr lang="es-ES" sz="2400" dirty="0" err="1" smtClean="0"/>
              <a:t>between</a:t>
            </a:r>
            <a:r>
              <a:rPr lang="es-ES" sz="2400" dirty="0" smtClean="0"/>
              <a:t> </a:t>
            </a:r>
            <a:r>
              <a:rPr lang="es-ES" sz="2400" dirty="0"/>
              <a:t>500-1000/</a:t>
            </a:r>
            <a:r>
              <a:rPr lang="es-ES" sz="2400" dirty="0" err="1"/>
              <a:t>year</a:t>
            </a:r>
            <a:r>
              <a:rPr lang="es-ES" sz="2400" dirty="0"/>
              <a:t> in USA)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3180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414" y="283896"/>
            <a:ext cx="7886700" cy="15914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General </a:t>
            </a:r>
            <a:r>
              <a:rPr lang="es-ES" dirty="0" err="1" smtClean="0"/>
              <a:t>characteristics</a:t>
            </a:r>
            <a:r>
              <a:rPr lang="es-ES" dirty="0" smtClean="0"/>
              <a:t> of </a:t>
            </a:r>
            <a:r>
              <a:rPr lang="es-ES" dirty="0" err="1" smtClean="0"/>
              <a:t>paraphilias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2402238"/>
            <a:ext cx="8303136" cy="4455762"/>
          </a:xfrm>
        </p:spPr>
        <p:txBody>
          <a:bodyPr>
            <a:noAutofit/>
          </a:bodyPr>
          <a:lstStyle/>
          <a:p>
            <a:r>
              <a:rPr lang="en-GB" sz="2200" dirty="0"/>
              <a:t>First, </a:t>
            </a:r>
            <a:r>
              <a:rPr lang="en-GB" sz="2200" dirty="0" smtClean="0"/>
              <a:t>nearly all </a:t>
            </a:r>
            <a:r>
              <a:rPr lang="en-GB" sz="2200" dirty="0"/>
              <a:t>persons with </a:t>
            </a:r>
            <a:r>
              <a:rPr lang="en-GB" sz="2200" dirty="0" err="1"/>
              <a:t>paraphilias</a:t>
            </a:r>
            <a:r>
              <a:rPr lang="en-GB" sz="2200" dirty="0"/>
              <a:t> are </a:t>
            </a:r>
            <a:r>
              <a:rPr lang="en-GB" sz="2200" dirty="0" smtClean="0"/>
              <a:t>male. When </a:t>
            </a:r>
            <a:r>
              <a:rPr lang="en-GB" sz="2200" dirty="0"/>
              <a:t>occasionally found in women, the </a:t>
            </a:r>
            <a:r>
              <a:rPr lang="en-GB" sz="2200" dirty="0" smtClean="0"/>
              <a:t>most likely </a:t>
            </a:r>
            <a:r>
              <a:rPr lang="en-GB" sz="2200" dirty="0"/>
              <a:t>ones are </a:t>
            </a:r>
            <a:r>
              <a:rPr lang="en-GB" sz="2200" dirty="0" err="1"/>
              <a:t>pedophilia</a:t>
            </a:r>
            <a:r>
              <a:rPr lang="en-GB" sz="2200" dirty="0"/>
              <a:t> (being aroused by </a:t>
            </a:r>
            <a:r>
              <a:rPr lang="en-GB" sz="2200" dirty="0" smtClean="0"/>
              <a:t>prepubescent boys</a:t>
            </a:r>
            <a:r>
              <a:rPr lang="en-GB" sz="2200" dirty="0"/>
              <a:t>), sadomasochistic activities, and exhibitionism. </a:t>
            </a:r>
            <a:endParaRPr lang="en-GB" sz="2200" dirty="0" smtClean="0"/>
          </a:p>
          <a:p>
            <a:r>
              <a:rPr lang="en-GB" sz="2200" dirty="0" smtClean="0"/>
              <a:t>Second, </a:t>
            </a:r>
            <a:r>
              <a:rPr lang="en-GB" sz="2200" dirty="0" err="1" smtClean="0"/>
              <a:t>paraphilias</a:t>
            </a:r>
            <a:r>
              <a:rPr lang="en-GB" sz="2200" dirty="0" smtClean="0"/>
              <a:t> </a:t>
            </a:r>
            <a:r>
              <a:rPr lang="en-GB" sz="2200" dirty="0"/>
              <a:t>usually begin around the time of puberty </a:t>
            </a:r>
            <a:r>
              <a:rPr lang="en-GB" sz="2200" dirty="0" smtClean="0"/>
              <a:t>or early </a:t>
            </a:r>
            <a:r>
              <a:rPr lang="en-GB" sz="2200" dirty="0"/>
              <a:t>adolescence. </a:t>
            </a:r>
            <a:endParaRPr lang="en-GB" sz="2200" dirty="0" smtClean="0"/>
          </a:p>
          <a:p>
            <a:r>
              <a:rPr lang="en-GB" sz="2200" dirty="0" smtClean="0"/>
              <a:t>Third</a:t>
            </a:r>
            <a:r>
              <a:rPr lang="en-GB" sz="2200" dirty="0"/>
              <a:t>, people with </a:t>
            </a:r>
            <a:r>
              <a:rPr lang="en-GB" sz="2200" dirty="0" err="1"/>
              <a:t>paraphilias</a:t>
            </a:r>
            <a:r>
              <a:rPr lang="en-GB" sz="2200" dirty="0"/>
              <a:t> often have </a:t>
            </a:r>
            <a:r>
              <a:rPr lang="en-GB" sz="2200" dirty="0" smtClean="0"/>
              <a:t>a very </a:t>
            </a:r>
            <a:r>
              <a:rPr lang="en-GB" sz="2200" dirty="0"/>
              <a:t>strong sex drive, with affected men often </a:t>
            </a:r>
            <a:r>
              <a:rPr lang="en-GB" sz="2200" dirty="0" smtClean="0"/>
              <a:t>masturbating many </a:t>
            </a:r>
            <a:r>
              <a:rPr lang="en-GB" sz="2200" dirty="0"/>
              <a:t>times a day. </a:t>
            </a:r>
            <a:endParaRPr lang="en-GB" sz="2200" dirty="0" smtClean="0"/>
          </a:p>
          <a:p>
            <a:r>
              <a:rPr lang="en-GB" sz="2200" dirty="0" smtClean="0"/>
              <a:t>Fourth</a:t>
            </a:r>
            <a:r>
              <a:rPr lang="en-GB" sz="2200" dirty="0"/>
              <a:t>, people with </a:t>
            </a:r>
            <a:r>
              <a:rPr lang="en-GB" sz="2200" dirty="0" err="1"/>
              <a:t>paraphilias</a:t>
            </a:r>
            <a:r>
              <a:rPr lang="en-GB" sz="2200" dirty="0"/>
              <a:t> </a:t>
            </a:r>
            <a:r>
              <a:rPr lang="en-GB" sz="2200" dirty="0" smtClean="0"/>
              <a:t>frequently have </a:t>
            </a:r>
            <a:r>
              <a:rPr lang="en-GB" sz="2200" dirty="0"/>
              <a:t>more than one. For example, the corpses of men </a:t>
            </a:r>
            <a:r>
              <a:rPr lang="en-GB" sz="2200" dirty="0" smtClean="0"/>
              <a:t>who died </a:t>
            </a:r>
            <a:r>
              <a:rPr lang="en-GB" sz="2200" dirty="0"/>
              <a:t>accidentally in the course of autoerotic asphyxia </a:t>
            </a:r>
            <a:r>
              <a:rPr lang="en-GB" sz="2200" dirty="0" smtClean="0"/>
              <a:t>were partially </a:t>
            </a:r>
            <a:r>
              <a:rPr lang="en-GB" sz="2200" dirty="0"/>
              <a:t>or fully cross-dressed in 25 to 33 percent of </a:t>
            </a:r>
            <a:r>
              <a:rPr lang="en-GB" sz="2200" dirty="0" smtClean="0"/>
              <a:t>cases.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65994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768096"/>
          </a:xfrm>
        </p:spPr>
        <p:txBody>
          <a:bodyPr>
            <a:normAutofit/>
          </a:bodyPr>
          <a:lstStyle/>
          <a:p>
            <a:r>
              <a:rPr lang="es-ES" sz="3000" dirty="0" smtClean="0"/>
              <a:t>PART II: Sexual </a:t>
            </a:r>
            <a:r>
              <a:rPr lang="es-ES" sz="3000" dirty="0"/>
              <a:t>abuse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" y="768097"/>
            <a:ext cx="8970264" cy="5408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Sexual contact that involves physical or psychological </a:t>
            </a:r>
            <a:r>
              <a:rPr lang="en-US" sz="2400" dirty="0">
                <a:solidFill>
                  <a:srgbClr val="FF0000"/>
                </a:solidFill>
              </a:rPr>
              <a:t>coercion or at least one individual who cannot consent</a:t>
            </a:r>
            <a:r>
              <a:rPr lang="en-US" sz="2400" dirty="0"/>
              <a:t> to the contact.</a:t>
            </a:r>
          </a:p>
          <a:p>
            <a:pPr marL="0" indent="0">
              <a:buNone/>
            </a:pPr>
            <a:r>
              <a:rPr lang="es-ES" sz="2400" dirty="0" err="1"/>
              <a:t>Includes</a:t>
            </a:r>
            <a:r>
              <a:rPr lang="es-ES" sz="2400" dirty="0"/>
              <a:t>: - </a:t>
            </a:r>
            <a:r>
              <a:rPr lang="es-ES" sz="2400" dirty="0" err="1"/>
              <a:t>pedophilia</a:t>
            </a:r>
            <a:r>
              <a:rPr lang="es-ES" sz="2400" dirty="0"/>
              <a:t> (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only</a:t>
            </a:r>
            <a:r>
              <a:rPr lang="es-ES" sz="2400" dirty="0"/>
              <a:t> </a:t>
            </a:r>
            <a:r>
              <a:rPr lang="es-ES" sz="2400" dirty="0" err="1"/>
              <a:t>one</a:t>
            </a:r>
            <a:r>
              <a:rPr lang="es-ES" sz="2400" dirty="0"/>
              <a:t> </a:t>
            </a:r>
            <a:r>
              <a:rPr lang="es-ES" sz="2400" dirty="0" err="1"/>
              <a:t>included</a:t>
            </a:r>
            <a:r>
              <a:rPr lang="es-ES" sz="2400" dirty="0"/>
              <a:t> in DSM-V)                                                     	    - </a:t>
            </a:r>
            <a:r>
              <a:rPr lang="es-ES" sz="2400" dirty="0" err="1"/>
              <a:t>Incest</a:t>
            </a:r>
            <a:r>
              <a:rPr lang="es-ES" sz="2400" dirty="0"/>
              <a:t>                                                                                                                  	    - Rape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err="1"/>
              <a:t>Why</a:t>
            </a:r>
            <a:r>
              <a:rPr lang="es-ES" sz="2400" dirty="0"/>
              <a:t> </a:t>
            </a:r>
            <a:r>
              <a:rPr lang="es-ES" sz="2400" dirty="0" err="1"/>
              <a:t>just</a:t>
            </a:r>
            <a:r>
              <a:rPr lang="es-ES" sz="2400" dirty="0"/>
              <a:t> </a:t>
            </a:r>
            <a:r>
              <a:rPr lang="es-ES" sz="2400" dirty="0" err="1"/>
              <a:t>pedophilia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included</a:t>
            </a:r>
            <a:r>
              <a:rPr lang="es-ES" sz="2400" dirty="0"/>
              <a:t> in DSM-V?</a:t>
            </a:r>
          </a:p>
          <a:p>
            <a:pPr marL="0" indent="0">
              <a:buNone/>
            </a:pPr>
            <a:r>
              <a:rPr lang="es-ES" sz="2400" dirty="0"/>
              <a:t>Are </a:t>
            </a:r>
            <a:r>
              <a:rPr lang="es-ES" sz="2400" dirty="0" err="1"/>
              <a:t>incest</a:t>
            </a:r>
            <a:r>
              <a:rPr lang="es-ES" sz="2400" dirty="0"/>
              <a:t>/rape </a:t>
            </a:r>
            <a:r>
              <a:rPr lang="es-ES" sz="2400" i="1" dirty="0"/>
              <a:t>mental </a:t>
            </a:r>
            <a:r>
              <a:rPr lang="es-ES" sz="2400" i="1" dirty="0" err="1"/>
              <a:t>disorders</a:t>
            </a:r>
            <a:r>
              <a:rPr lang="es-ES" sz="2400" i="1" dirty="0"/>
              <a:t> </a:t>
            </a:r>
            <a:r>
              <a:rPr lang="es-ES" sz="2400" dirty="0" err="1"/>
              <a:t>or</a:t>
            </a:r>
            <a:r>
              <a:rPr lang="es-ES" sz="2400" dirty="0"/>
              <a:t> </a:t>
            </a:r>
            <a:r>
              <a:rPr lang="es-ES" sz="2400" i="1" dirty="0" err="1"/>
              <a:t>criminals</a:t>
            </a:r>
            <a:r>
              <a:rPr lang="es-ES" sz="2400" i="1" dirty="0"/>
              <a:t> </a:t>
            </a:r>
            <a:r>
              <a:rPr lang="es-ES" sz="2400" i="1" dirty="0" err="1"/>
              <a:t>acts</a:t>
            </a:r>
            <a:r>
              <a:rPr lang="es-ES" sz="2400" dirty="0"/>
              <a:t>?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72" y="4044760"/>
            <a:ext cx="3750986" cy="28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5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s-ES" dirty="0"/>
              <a:t>  </a:t>
            </a:r>
            <a:r>
              <a:rPr lang="es-ES" dirty="0" err="1"/>
              <a:t>Child</a:t>
            </a:r>
            <a:r>
              <a:rPr lang="es-ES" dirty="0"/>
              <a:t> abuse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05777"/>
            <a:ext cx="9144000" cy="5557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err="1"/>
              <a:t>Why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relevant</a:t>
            </a:r>
            <a:r>
              <a:rPr lang="es-ES" sz="2400" dirty="0"/>
              <a:t> to </a:t>
            </a:r>
            <a:r>
              <a:rPr lang="es-ES" sz="2400" dirty="0" err="1"/>
              <a:t>pay</a:t>
            </a:r>
            <a:r>
              <a:rPr lang="es-ES" sz="2400" dirty="0"/>
              <a:t> </a:t>
            </a:r>
            <a:r>
              <a:rPr lang="es-ES" sz="2400" dirty="0" err="1"/>
              <a:t>attention</a:t>
            </a:r>
            <a:r>
              <a:rPr lang="es-ES" sz="2400" dirty="0"/>
              <a:t> to </a:t>
            </a:r>
            <a:r>
              <a:rPr lang="es-ES" sz="2400" dirty="0" err="1"/>
              <a:t>child</a:t>
            </a:r>
            <a:r>
              <a:rPr lang="es-ES" sz="2400" dirty="0"/>
              <a:t> abuse in </a:t>
            </a:r>
            <a:r>
              <a:rPr lang="es-ES" sz="2400" dirty="0" err="1"/>
              <a:t>Abnormal</a:t>
            </a:r>
            <a:r>
              <a:rPr lang="es-ES" sz="2400" dirty="0"/>
              <a:t> </a:t>
            </a:r>
            <a:r>
              <a:rPr lang="es-ES" sz="2400" dirty="0" err="1"/>
              <a:t>psychology</a:t>
            </a:r>
            <a:r>
              <a:rPr lang="es-ES" sz="2400" dirty="0"/>
              <a:t>?</a:t>
            </a:r>
          </a:p>
          <a:p>
            <a:r>
              <a:rPr lang="es-ES" sz="2400" dirty="0"/>
              <a:t>A</a:t>
            </a:r>
            <a:r>
              <a:rPr lang="en-US" sz="2400" dirty="0" err="1"/>
              <a:t>buse</a:t>
            </a:r>
            <a:r>
              <a:rPr lang="en-US" sz="2400" dirty="0"/>
              <a:t> may be important in the </a:t>
            </a:r>
            <a:r>
              <a:rPr lang="es-ES" sz="2400" dirty="0" err="1"/>
              <a:t>etiology</a:t>
            </a:r>
            <a:r>
              <a:rPr lang="es-ES" sz="2400" dirty="0"/>
              <a:t> of </a:t>
            </a:r>
            <a:r>
              <a:rPr lang="es-ES" sz="2400" dirty="0" err="1"/>
              <a:t>some</a:t>
            </a:r>
            <a:r>
              <a:rPr lang="es-ES" sz="2400" dirty="0"/>
              <a:t> </a:t>
            </a:r>
            <a:r>
              <a:rPr lang="es-ES" sz="2400" dirty="0" err="1"/>
              <a:t>disorders</a:t>
            </a:r>
            <a:endParaRPr lang="es-ES" sz="2400" dirty="0"/>
          </a:p>
          <a:p>
            <a:r>
              <a:rPr lang="es-ES" sz="2400" dirty="0" err="1"/>
              <a:t>Childhood</a:t>
            </a:r>
            <a:r>
              <a:rPr lang="es-ES" sz="2400" dirty="0"/>
              <a:t> </a:t>
            </a:r>
            <a:r>
              <a:rPr lang="en-US" sz="2400" dirty="0"/>
              <a:t>sexual abuse is more common than was once assumed and it is important to understand some of its causes</a:t>
            </a:r>
          </a:p>
          <a:p>
            <a:r>
              <a:rPr lang="es-ES" sz="2400" dirty="0"/>
              <a:t>Controversial </a:t>
            </a:r>
            <a:r>
              <a:rPr lang="es-ES" sz="2400" dirty="0" err="1"/>
              <a:t>issues</a:t>
            </a:r>
            <a:r>
              <a:rPr lang="es-ES" sz="2400" dirty="0"/>
              <a:t> </a:t>
            </a:r>
            <a:r>
              <a:rPr lang="en-US" sz="2400" dirty="0"/>
              <a:t>such as the validity of children’s testimony and the accuracy of recovered memories of sexual abuse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PREVALENCE: </a:t>
            </a:r>
          </a:p>
          <a:p>
            <a:pPr marL="0" indent="0">
              <a:buNone/>
            </a:pPr>
            <a:r>
              <a:rPr lang="en-US" sz="2400" dirty="0"/>
              <a:t>7.9% Men </a:t>
            </a:r>
          </a:p>
          <a:p>
            <a:pPr marL="0" indent="0">
              <a:buNone/>
            </a:pPr>
            <a:r>
              <a:rPr lang="en-US" sz="2400" dirty="0"/>
              <a:t>19,7% women         have been abused before 18 years old</a:t>
            </a:r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4" name="Cerrar llave 3"/>
          <p:cNvSpPr/>
          <p:nvPr/>
        </p:nvSpPr>
        <p:spPr>
          <a:xfrm>
            <a:off x="1975104" y="4535424"/>
            <a:ext cx="365760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242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77824"/>
          </a:xfrm>
        </p:spPr>
        <p:txBody>
          <a:bodyPr>
            <a:normAutofit/>
          </a:bodyPr>
          <a:lstStyle/>
          <a:p>
            <a:r>
              <a:rPr lang="es-ES" sz="3000" dirty="0" err="1"/>
              <a:t>Consequences</a:t>
            </a:r>
            <a:r>
              <a:rPr lang="es-ES" sz="3000" dirty="0"/>
              <a:t> of </a:t>
            </a:r>
            <a:r>
              <a:rPr lang="es-ES" sz="3000" dirty="0" err="1"/>
              <a:t>chilhood</a:t>
            </a:r>
            <a:r>
              <a:rPr lang="es-ES" sz="3000" dirty="0"/>
              <a:t> sexual abuse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1168" y="877824"/>
            <a:ext cx="8942832" cy="5980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Short-term consequences:</a:t>
            </a:r>
          </a:p>
          <a:p>
            <a:pPr>
              <a:buFontTx/>
              <a:buChar char="-"/>
            </a:pPr>
            <a:r>
              <a:rPr lang="en-US" sz="2400" dirty="0"/>
              <a:t>Fears</a:t>
            </a:r>
          </a:p>
          <a:p>
            <a:pPr>
              <a:buFontTx/>
              <a:buChar char="-"/>
            </a:pPr>
            <a:r>
              <a:rPr lang="en-US" sz="2400" dirty="0"/>
              <a:t>posttraumatic stress disorder</a:t>
            </a:r>
          </a:p>
          <a:p>
            <a:pPr>
              <a:buFontTx/>
              <a:buChar char="-"/>
            </a:pPr>
            <a:r>
              <a:rPr lang="en-US" sz="2400" dirty="0"/>
              <a:t>sexual inappropriateness (e.g., touching others’ genitals or talking about sexual acts)</a:t>
            </a:r>
          </a:p>
          <a:p>
            <a:pPr>
              <a:buFontTx/>
              <a:buChar char="-"/>
            </a:pPr>
            <a:r>
              <a:rPr lang="en-US" sz="2400" dirty="0"/>
              <a:t>poor self-esteem</a:t>
            </a:r>
          </a:p>
          <a:p>
            <a:pPr marL="0" indent="0">
              <a:buNone/>
            </a:pPr>
            <a:r>
              <a:rPr lang="en-US" sz="2400" dirty="0"/>
              <a:t>NOTE: approximately 1/3 of sexually abused children show no   	symptoms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Long-term consequences: Adult psychopathology</a:t>
            </a:r>
          </a:p>
          <a:p>
            <a:pPr>
              <a:buFontTx/>
              <a:buChar char="-"/>
            </a:pPr>
            <a:r>
              <a:rPr lang="es-ES" sz="2400" dirty="0" err="1"/>
              <a:t>Borderline</a:t>
            </a:r>
            <a:r>
              <a:rPr lang="es-ES" sz="2400" dirty="0"/>
              <a:t> </a:t>
            </a:r>
            <a:r>
              <a:rPr lang="es-ES" sz="2400" dirty="0" err="1"/>
              <a:t>personality</a:t>
            </a:r>
            <a:r>
              <a:rPr lang="es-ES" sz="2400" dirty="0"/>
              <a:t> </a:t>
            </a:r>
            <a:r>
              <a:rPr lang="es-ES" sz="2400" dirty="0" err="1"/>
              <a:t>disorder</a:t>
            </a:r>
            <a:endParaRPr lang="es-ES" sz="2400" dirty="0"/>
          </a:p>
          <a:p>
            <a:pPr>
              <a:buFontTx/>
              <a:buChar char="-"/>
            </a:pPr>
            <a:r>
              <a:rPr lang="es-ES" sz="2400" dirty="0" err="1"/>
              <a:t>Somatization</a:t>
            </a:r>
            <a:r>
              <a:rPr lang="es-ES" sz="2400" dirty="0"/>
              <a:t> </a:t>
            </a:r>
            <a:r>
              <a:rPr lang="es-ES" sz="2400" dirty="0" err="1"/>
              <a:t>disorder</a:t>
            </a:r>
            <a:r>
              <a:rPr lang="es-ES" sz="2400" dirty="0"/>
              <a:t> and </a:t>
            </a:r>
            <a:r>
              <a:rPr lang="es-ES" sz="2400" dirty="0" err="1"/>
              <a:t>disociative</a:t>
            </a:r>
            <a:r>
              <a:rPr lang="es-ES" sz="2400" dirty="0"/>
              <a:t> </a:t>
            </a:r>
            <a:r>
              <a:rPr lang="es-ES" sz="2400" dirty="0" err="1"/>
              <a:t>symptoms</a:t>
            </a:r>
            <a:endParaRPr lang="es-ES" sz="2400" dirty="0"/>
          </a:p>
          <a:p>
            <a:pPr>
              <a:buFontTx/>
              <a:buChar char="-"/>
            </a:pPr>
            <a:r>
              <a:rPr lang="es-ES" sz="2400" dirty="0"/>
              <a:t>Sexual </a:t>
            </a:r>
            <a:r>
              <a:rPr lang="es-ES" sz="2400" dirty="0" err="1"/>
              <a:t>symptoms</a:t>
            </a:r>
            <a:r>
              <a:rPr lang="es-ES" sz="2400" dirty="0"/>
              <a:t> (</a:t>
            </a:r>
            <a:r>
              <a:rPr lang="en-US" sz="2400" dirty="0"/>
              <a:t>from sexual aversion to sexual promiscuity)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9101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12648"/>
          </a:xfrm>
        </p:spPr>
        <p:txBody>
          <a:bodyPr>
            <a:normAutofit/>
          </a:bodyPr>
          <a:lstStyle/>
          <a:p>
            <a:r>
              <a:rPr lang="es-ES" sz="3000" dirty="0"/>
              <a:t>1) </a:t>
            </a:r>
            <a:r>
              <a:rPr lang="es-ES" sz="3000" dirty="0" err="1"/>
              <a:t>Pedophilia</a:t>
            </a:r>
            <a:endParaRPr lang="es-ES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" y="682624"/>
            <a:ext cx="9061704" cy="6056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 adult has recurrent, intense sexual urges or fantasies about sexual activity with a </a:t>
            </a:r>
            <a:r>
              <a:rPr lang="en-US" sz="2400" dirty="0" err="1">
                <a:solidFill>
                  <a:srgbClr val="FF0000"/>
                </a:solidFill>
              </a:rPr>
              <a:t>prepubertal</a:t>
            </a:r>
            <a:r>
              <a:rPr lang="en-US" sz="2400" dirty="0">
                <a:solidFill>
                  <a:srgbClr val="FF0000"/>
                </a:solidFill>
              </a:rPr>
              <a:t> child</a:t>
            </a:r>
            <a:r>
              <a:rPr lang="en-US" sz="2400" dirty="0"/>
              <a:t>; Note: pubescence: 10-13years old.</a:t>
            </a:r>
          </a:p>
          <a:p>
            <a:pPr marL="0" indent="0">
              <a:buNone/>
            </a:pPr>
            <a:r>
              <a:rPr lang="en-US" sz="2400" dirty="0"/>
              <a:t>Pedophilia is </a:t>
            </a:r>
            <a:r>
              <a:rPr lang="en-US" sz="2400" u="sng" dirty="0"/>
              <a:t>defined by the body maturity</a:t>
            </a:r>
            <a:r>
              <a:rPr lang="en-US" sz="2400" dirty="0"/>
              <a:t>, not the age, of the preferred partner.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s-ES" sz="2400" dirty="0" err="1"/>
              <a:t>Child</a:t>
            </a:r>
            <a:r>
              <a:rPr lang="es-ES" sz="2400" dirty="0"/>
              <a:t> </a:t>
            </a:r>
            <a:r>
              <a:rPr lang="es-ES" sz="2400" dirty="0" err="1"/>
              <a:t>molester</a:t>
            </a:r>
            <a:r>
              <a:rPr lang="es-ES" sz="2400" dirty="0"/>
              <a:t> more </a:t>
            </a:r>
            <a:r>
              <a:rPr lang="es-ES" sz="2400" dirty="0" err="1"/>
              <a:t>likely</a:t>
            </a:r>
            <a:r>
              <a:rPr lang="es-ES" sz="2400" dirty="0"/>
              <a:t> </a:t>
            </a:r>
            <a:r>
              <a:rPr lang="es-ES" sz="2400" dirty="0" err="1"/>
              <a:t>engaged</a:t>
            </a:r>
            <a:r>
              <a:rPr lang="es-ES" sz="2400" dirty="0"/>
              <a:t> </a:t>
            </a:r>
            <a:r>
              <a:rPr lang="en-US" sz="2400" dirty="0"/>
              <a:t>in self-justifying cognitive distortions, including the beliefs that children will benefit from sexual contact with adults and that children often initiate such contact.</a:t>
            </a:r>
          </a:p>
          <a:p>
            <a:endParaRPr lang="en-US" sz="500" dirty="0"/>
          </a:p>
          <a:p>
            <a:r>
              <a:rPr lang="en-US" sz="2400" dirty="0"/>
              <a:t>Pedophilia usually begins in adolescence and persists </a:t>
            </a:r>
            <a:r>
              <a:rPr lang="es-ES" sz="2400" dirty="0" err="1"/>
              <a:t>over</a:t>
            </a:r>
            <a:r>
              <a:rPr lang="es-ES" sz="2400" dirty="0"/>
              <a:t> a </a:t>
            </a:r>
            <a:r>
              <a:rPr lang="es-ES" sz="2400" dirty="0" err="1"/>
              <a:t>person’s</a:t>
            </a:r>
            <a:r>
              <a:rPr lang="es-ES" sz="2400" dirty="0"/>
              <a:t> </a:t>
            </a:r>
            <a:r>
              <a:rPr lang="es-ES" sz="2400" dirty="0" err="1"/>
              <a:t>life</a:t>
            </a:r>
            <a:r>
              <a:rPr lang="es-ES" sz="2400" dirty="0"/>
              <a:t>.</a:t>
            </a:r>
          </a:p>
          <a:p>
            <a:endParaRPr lang="es-ES" sz="1000" dirty="0"/>
          </a:p>
          <a:p>
            <a:r>
              <a:rPr lang="en-US" sz="2400" dirty="0" err="1"/>
              <a:t>Pedophilus</a:t>
            </a:r>
            <a:r>
              <a:rPr lang="en-US" sz="2400" dirty="0"/>
              <a:t> characteristics: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 err="1"/>
              <a:t>have</a:t>
            </a:r>
            <a:r>
              <a:rPr lang="es-ES" sz="2400" dirty="0"/>
              <a:t> </a:t>
            </a:r>
            <a:r>
              <a:rPr lang="es-ES" sz="2400" dirty="0" err="1"/>
              <a:t>lower</a:t>
            </a:r>
            <a:r>
              <a:rPr lang="es-ES" sz="2400" dirty="0"/>
              <a:t> IQ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 err="1"/>
              <a:t>higher</a:t>
            </a:r>
            <a:r>
              <a:rPr lang="es-ES" sz="2400" dirty="0"/>
              <a:t> </a:t>
            </a:r>
            <a:r>
              <a:rPr lang="es-ES" sz="2400" dirty="0" err="1"/>
              <a:t>rates</a:t>
            </a:r>
            <a:r>
              <a:rPr lang="es-ES" sz="2400" dirty="0"/>
              <a:t> of head </a:t>
            </a:r>
            <a:r>
              <a:rPr lang="en-US" sz="2400" dirty="0"/>
              <a:t>injuries resulting in loss of consciousness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differences in brain structure detected by brain-imaging techniques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9380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Sexual </a:t>
            </a:r>
            <a:r>
              <a:rPr lang="es-ES" dirty="0" err="1"/>
              <a:t>variants</a:t>
            </a:r>
            <a:r>
              <a:rPr lang="es-ES" dirty="0"/>
              <a:t>, abuse and </a:t>
            </a:r>
            <a:r>
              <a:rPr lang="es-ES" dirty="0" err="1"/>
              <a:t>dysfunctions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Week</a:t>
            </a:r>
            <a:r>
              <a:rPr lang="es-ES" dirty="0"/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2519061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4660" y="924009"/>
            <a:ext cx="8135801" cy="5453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Sexual </a:t>
            </a:r>
            <a:r>
              <a:rPr lang="es-ES" sz="2400" dirty="0" err="1"/>
              <a:t>relations</a:t>
            </a:r>
            <a:r>
              <a:rPr lang="es-ES" sz="2400" dirty="0"/>
              <a:t> </a:t>
            </a:r>
            <a:r>
              <a:rPr lang="en-US" sz="2400" dirty="0"/>
              <a:t>between family members.</a:t>
            </a:r>
          </a:p>
          <a:p>
            <a:pPr marL="0" indent="0">
              <a:buNone/>
            </a:pPr>
            <a:endParaRPr lang="es-ES" sz="2400" dirty="0">
              <a:hlinkClick r:id="rId2"/>
            </a:endParaRPr>
          </a:p>
          <a:p>
            <a:pPr marL="0" indent="0">
              <a:buNone/>
            </a:pPr>
            <a:endParaRPr lang="es-ES" sz="2400" dirty="0">
              <a:hlinkClick r:id="rId2"/>
            </a:endParaRPr>
          </a:p>
          <a:p>
            <a:pPr marL="0" indent="0">
              <a:buNone/>
            </a:pPr>
            <a:endParaRPr lang="es-ES" sz="2400" dirty="0">
              <a:hlinkClick r:id="rId2"/>
            </a:endParaRPr>
          </a:p>
          <a:p>
            <a:pPr marL="0" indent="0">
              <a:buNone/>
            </a:pPr>
            <a:r>
              <a:rPr lang="es-ES" sz="2400" dirty="0">
                <a:hlinkClick r:id="rId2"/>
              </a:rPr>
              <a:t>https://www.youtube.com/watch?v=vj05Q-wcQiE</a:t>
            </a: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r>
              <a:rPr lang="en-US" sz="2400" dirty="0"/>
              <a:t>Incestuous child molesters tend to have some pedophilic arousal patterns </a:t>
            </a:r>
          </a:p>
          <a:p>
            <a:pPr marL="0" indent="0">
              <a:buNone/>
            </a:pPr>
            <a:r>
              <a:rPr lang="en-US" sz="2400" dirty="0"/>
              <a:t>    BUT,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the large majority of incest </a:t>
            </a:r>
            <a:r>
              <a:rPr lang="es-ES" sz="2000" dirty="0" err="1"/>
              <a:t>offenses</a:t>
            </a:r>
            <a:r>
              <a:rPr lang="es-ES" sz="2000" dirty="0"/>
              <a:t> are </a:t>
            </a:r>
            <a:r>
              <a:rPr lang="es-ES" sz="2000" dirty="0" err="1"/>
              <a:t>against</a:t>
            </a:r>
            <a:r>
              <a:rPr lang="es-ES" sz="2000" dirty="0"/>
              <a:t> </a:t>
            </a:r>
            <a:r>
              <a:rPr lang="es-ES" sz="2000" dirty="0" err="1"/>
              <a:t>girls</a:t>
            </a:r>
            <a:r>
              <a:rPr lang="es-ES" sz="2000" dirty="0"/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err="1"/>
              <a:t>they</a:t>
            </a:r>
            <a:r>
              <a:rPr lang="es-ES" sz="2000" dirty="0"/>
              <a:t> </a:t>
            </a:r>
            <a:r>
              <a:rPr lang="en-US" sz="2000" dirty="0"/>
              <a:t>are more likely to offend with only 1 or a few children in a family</a:t>
            </a:r>
            <a:endParaRPr lang="es-ES" sz="2000" dirty="0"/>
          </a:p>
          <a:p>
            <a:pPr marL="457200" lvl="1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12648"/>
          </a:xfrm>
        </p:spPr>
        <p:txBody>
          <a:bodyPr>
            <a:normAutofit/>
          </a:bodyPr>
          <a:lstStyle/>
          <a:p>
            <a:r>
              <a:rPr lang="es-ES" sz="3000" dirty="0"/>
              <a:t>2) </a:t>
            </a:r>
            <a:r>
              <a:rPr lang="es-ES" sz="3000" dirty="0" err="1"/>
              <a:t>Incest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176543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866" y="79120"/>
            <a:ext cx="8734806" cy="6778880"/>
          </a:xfrm>
        </p:spPr>
        <p:txBody>
          <a:bodyPr/>
          <a:lstStyle/>
          <a:p>
            <a:pPr marL="0" indent="0">
              <a:buNone/>
            </a:pPr>
            <a:r>
              <a:rPr lang="es-ES" sz="3600" dirty="0"/>
              <a:t>3) Rape</a:t>
            </a:r>
          </a:p>
          <a:p>
            <a:pPr marL="0" indent="0">
              <a:buNone/>
            </a:pPr>
            <a:r>
              <a:rPr lang="en-US" sz="2400" i="1" dirty="0"/>
              <a:t>Statutory rape </a:t>
            </a:r>
            <a:r>
              <a:rPr lang="en-US" sz="2400" dirty="0"/>
              <a:t>is sexual activity with a person who is legally defined to be under the age of consent (18 in most states) even if the underage person consents.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213" y="1418511"/>
            <a:ext cx="4999990" cy="299804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804" y="1872020"/>
            <a:ext cx="379187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IS RAPE MOTIVATED BY SEX OR AGGRESSION?</a:t>
            </a:r>
          </a:p>
          <a:p>
            <a:endParaRPr lang="es-ES" sz="1000" dirty="0"/>
          </a:p>
          <a:p>
            <a:r>
              <a:rPr lang="es-ES" sz="2400" dirty="0"/>
              <a:t>1) </a:t>
            </a:r>
            <a:r>
              <a:rPr lang="es-ES" sz="2400" dirty="0" err="1"/>
              <a:t>Need</a:t>
            </a:r>
            <a:r>
              <a:rPr lang="es-ES" sz="2400" dirty="0"/>
              <a:t> to </a:t>
            </a:r>
            <a:r>
              <a:rPr lang="es-ES" sz="2400" dirty="0" err="1"/>
              <a:t>dominate</a:t>
            </a:r>
            <a:r>
              <a:rPr lang="es-ES" sz="2400" dirty="0"/>
              <a:t>, </a:t>
            </a:r>
            <a:r>
              <a:rPr lang="en-US" sz="2400" dirty="0"/>
              <a:t>to assert power, and to humiliate a victim rather than </a:t>
            </a:r>
            <a:r>
              <a:rPr lang="es-ES" sz="2400" dirty="0" err="1"/>
              <a:t>by</a:t>
            </a:r>
            <a:r>
              <a:rPr lang="es-ES" sz="2400" dirty="0"/>
              <a:t> sexual </a:t>
            </a:r>
            <a:r>
              <a:rPr lang="es-ES" sz="2400" dirty="0" err="1"/>
              <a:t>desire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her</a:t>
            </a:r>
            <a:endParaRPr lang="es-ES" sz="2400" dirty="0"/>
          </a:p>
        </p:txBody>
      </p:sp>
      <p:sp>
        <p:nvSpPr>
          <p:cNvPr id="6" name="Rectángulo 5"/>
          <p:cNvSpPr/>
          <p:nvPr/>
        </p:nvSpPr>
        <p:spPr>
          <a:xfrm>
            <a:off x="70866" y="4416552"/>
            <a:ext cx="887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2) There are many compelling reasons why sexual motivation is often, if not always, a very important factor too (</a:t>
            </a:r>
            <a:r>
              <a:rPr lang="en-US" sz="2400" dirty="0" err="1"/>
              <a:t>Bryden</a:t>
            </a:r>
            <a:r>
              <a:rPr lang="en-US" sz="2400" dirty="0"/>
              <a:t> &amp; Grier, 2011):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Distribution per ages (different from other crimes)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Reports of </a:t>
            </a:r>
            <a:r>
              <a:rPr lang="es-ES" sz="2400" dirty="0"/>
              <a:t>sexual </a:t>
            </a:r>
            <a:r>
              <a:rPr lang="es-ES" sz="2400" dirty="0" err="1"/>
              <a:t>motivation</a:t>
            </a:r>
            <a:r>
              <a:rPr lang="es-ES" sz="2400" dirty="0"/>
              <a:t> as a </a:t>
            </a:r>
            <a:r>
              <a:rPr lang="es-ES" sz="2400" dirty="0" err="1"/>
              <a:t>very</a:t>
            </a:r>
            <a:r>
              <a:rPr lang="es-ES" sz="2400" dirty="0"/>
              <a:t> </a:t>
            </a:r>
            <a:r>
              <a:rPr lang="es-ES" sz="2400" dirty="0" err="1"/>
              <a:t>important</a:t>
            </a:r>
            <a:r>
              <a:rPr lang="es-ES" sz="2400" dirty="0"/>
              <a:t> cause</a:t>
            </a:r>
          </a:p>
          <a:p>
            <a:pPr marL="342900" indent="-342900">
              <a:buFontTx/>
              <a:buChar char="-"/>
            </a:pPr>
            <a:r>
              <a:rPr lang="es-ES" sz="2400" dirty="0" err="1"/>
              <a:t>Rapists</a:t>
            </a:r>
            <a:r>
              <a:rPr lang="es-ES" sz="2400" dirty="0"/>
              <a:t> </a:t>
            </a:r>
            <a:r>
              <a:rPr lang="es-ES" sz="2400" dirty="0" err="1"/>
              <a:t>ussually</a:t>
            </a:r>
            <a:r>
              <a:rPr lang="es-ES" sz="2400" dirty="0"/>
              <a:t> </a:t>
            </a:r>
            <a:r>
              <a:rPr lang="es-ES" sz="2400" dirty="0" err="1"/>
              <a:t>exhibit</a:t>
            </a:r>
            <a:r>
              <a:rPr lang="es-ES" sz="2400" dirty="0"/>
              <a:t> </a:t>
            </a:r>
            <a:r>
              <a:rPr lang="es-ES" sz="2400" dirty="0" err="1"/>
              <a:t>other</a:t>
            </a:r>
            <a:r>
              <a:rPr lang="es-ES" sz="2400" dirty="0"/>
              <a:t> </a:t>
            </a:r>
            <a:r>
              <a:rPr lang="es-ES" sz="2400" dirty="0" err="1"/>
              <a:t>paraphilias</a:t>
            </a:r>
            <a:r>
              <a:rPr lang="es-ES" sz="2400" dirty="0"/>
              <a:t> (</a:t>
            </a:r>
            <a:r>
              <a:rPr lang="es-ES" sz="2400" dirty="0" err="1"/>
              <a:t>exhibitionism</a:t>
            </a:r>
            <a:r>
              <a:rPr lang="es-ES" sz="2400" dirty="0"/>
              <a:t>, </a:t>
            </a:r>
            <a:r>
              <a:rPr lang="es-ES" sz="2400" dirty="0" err="1"/>
              <a:t>voyeurism</a:t>
            </a:r>
            <a:r>
              <a:rPr lang="es-E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8560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620841"/>
          </a:xfrm>
        </p:spPr>
        <p:txBody>
          <a:bodyPr>
            <a:normAutofit/>
          </a:bodyPr>
          <a:lstStyle/>
          <a:p>
            <a:r>
              <a:rPr lang="es-ES" sz="3000" dirty="0"/>
              <a:t>RAPISTS AND CAUSAL CONSIDERATIONS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576" y="933662"/>
            <a:ext cx="9107424" cy="5556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err="1"/>
              <a:t>Characteristics</a:t>
            </a:r>
            <a:r>
              <a:rPr lang="es-ES" sz="2400" dirty="0"/>
              <a:t> (</a:t>
            </a:r>
            <a:r>
              <a:rPr lang="es-ES" sz="2400" dirty="0" err="1"/>
              <a:t>different</a:t>
            </a:r>
            <a:r>
              <a:rPr lang="es-ES" sz="2400" dirty="0"/>
              <a:t> </a:t>
            </a:r>
            <a:r>
              <a:rPr lang="es-ES" sz="2400" dirty="0" err="1"/>
              <a:t>from</a:t>
            </a:r>
            <a:r>
              <a:rPr lang="es-ES" sz="2400" dirty="0"/>
              <a:t> date-</a:t>
            </a:r>
            <a:r>
              <a:rPr lang="es-ES" sz="2400" dirty="0" err="1"/>
              <a:t>rapists</a:t>
            </a:r>
            <a:r>
              <a:rPr lang="es-ES" sz="2400" dirty="0"/>
              <a:t>)</a:t>
            </a:r>
          </a:p>
          <a:p>
            <a:pPr marL="0" indent="0">
              <a:buNone/>
            </a:pPr>
            <a:endParaRPr lang="es-ES" sz="2400" dirty="0"/>
          </a:p>
          <a:p>
            <a:pPr>
              <a:buFontTx/>
              <a:buChar char="-"/>
            </a:pPr>
            <a:r>
              <a:rPr lang="es-ES" sz="2400" dirty="0" err="1"/>
              <a:t>Around</a:t>
            </a:r>
            <a:r>
              <a:rPr lang="es-ES" sz="2400" dirty="0"/>
              <a:t> 25 </a:t>
            </a:r>
            <a:r>
              <a:rPr lang="es-ES" sz="2400" dirty="0" err="1"/>
              <a:t>years</a:t>
            </a:r>
            <a:r>
              <a:rPr lang="es-ES" sz="2400" dirty="0"/>
              <a:t> </a:t>
            </a:r>
            <a:r>
              <a:rPr lang="es-ES" sz="2400" dirty="0" err="1"/>
              <a:t>old</a:t>
            </a:r>
            <a:r>
              <a:rPr lang="es-ES" sz="2400" dirty="0"/>
              <a:t> (60%)</a:t>
            </a:r>
          </a:p>
          <a:p>
            <a:pPr>
              <a:buFontTx/>
              <a:buChar char="-"/>
            </a:pPr>
            <a:r>
              <a:rPr lang="en-US" sz="2400" dirty="0"/>
              <a:t>30-50% are married and living with their wives at the time of the crime</a:t>
            </a:r>
          </a:p>
          <a:p>
            <a:pPr marL="0" indent="0">
              <a:buNone/>
            </a:pPr>
            <a:r>
              <a:rPr lang="en-US" sz="2400" dirty="0"/>
              <a:t>-  Come from the low end of the socioeconomic ladder </a:t>
            </a:r>
          </a:p>
          <a:p>
            <a:pPr>
              <a:buFontTx/>
              <a:buChar char="-"/>
            </a:pPr>
            <a:r>
              <a:rPr lang="en-US" sz="2400" dirty="0"/>
              <a:t>Commonly have a prior criminal record</a:t>
            </a:r>
          </a:p>
          <a:p>
            <a:pPr>
              <a:buFontTx/>
              <a:buChar char="-"/>
            </a:pPr>
            <a:r>
              <a:rPr lang="en-US" sz="2400" dirty="0"/>
              <a:t>Higher levels of impulsive, antisocial behavior, </a:t>
            </a:r>
            <a:r>
              <a:rPr lang="es-ES" sz="2400" dirty="0" err="1"/>
              <a:t>insensitivity</a:t>
            </a:r>
            <a:r>
              <a:rPr lang="es-ES" sz="2400" dirty="0"/>
              <a:t> to social </a:t>
            </a:r>
            <a:r>
              <a:rPr lang="es-ES" sz="2400" dirty="0" err="1"/>
              <a:t>cues</a:t>
            </a:r>
            <a:endParaRPr lang="es-ES" sz="2400" dirty="0"/>
          </a:p>
          <a:p>
            <a:pPr>
              <a:buFontTx/>
              <a:buChar char="-"/>
            </a:pPr>
            <a:r>
              <a:rPr lang="es-ES" sz="2400" dirty="0"/>
              <a:t>Quite </a:t>
            </a:r>
            <a:r>
              <a:rPr lang="es-ES" sz="2400" dirty="0" err="1"/>
              <a:t>likely</a:t>
            </a:r>
            <a:r>
              <a:rPr lang="es-ES" sz="2400" dirty="0"/>
              <a:t> </a:t>
            </a:r>
            <a:r>
              <a:rPr lang="es-ES" sz="2400" dirty="0" err="1"/>
              <a:t>they</a:t>
            </a:r>
            <a:r>
              <a:rPr lang="es-ES" sz="2400" dirty="0"/>
              <a:t> </a:t>
            </a:r>
            <a:r>
              <a:rPr lang="es-ES" sz="2400" dirty="0" err="1"/>
              <a:t>have</a:t>
            </a:r>
            <a:r>
              <a:rPr lang="es-ES" sz="2400" dirty="0"/>
              <a:t> </a:t>
            </a:r>
            <a:r>
              <a:rPr lang="en-US" sz="2400" dirty="0"/>
              <a:t>experienced in </a:t>
            </a:r>
            <a:r>
              <a:rPr lang="es-ES" sz="2400" dirty="0" err="1"/>
              <a:t>childhood</a:t>
            </a:r>
            <a:endParaRPr lang="es-ES" sz="2400" dirty="0"/>
          </a:p>
          <a:p>
            <a:pPr lvl="1"/>
            <a:r>
              <a:rPr lang="en-US" dirty="0"/>
              <a:t>sexual abuse,</a:t>
            </a:r>
          </a:p>
          <a:p>
            <a:pPr lvl="1"/>
            <a:r>
              <a:rPr lang="en-US" dirty="0"/>
              <a:t>a violent home environment</a:t>
            </a:r>
          </a:p>
          <a:p>
            <a:pPr lvl="1"/>
            <a:r>
              <a:rPr lang="en-US" dirty="0"/>
              <a:t>inconsistent caregiving</a:t>
            </a:r>
            <a:endParaRPr lang="es-ES" sz="5600" dirty="0"/>
          </a:p>
        </p:txBody>
      </p:sp>
    </p:spTree>
    <p:extLst>
      <p:ext uri="{BB962C8B-B14F-4D97-AF65-F5344CB8AC3E}">
        <p14:creationId xmlns:p14="http://schemas.microsoft.com/office/powerpoint/2010/main" val="1863774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4973"/>
          </a:xfrm>
        </p:spPr>
        <p:txBody>
          <a:bodyPr>
            <a:normAutofit/>
          </a:bodyPr>
          <a:lstStyle/>
          <a:p>
            <a:r>
              <a:rPr lang="es-ES" sz="3000" dirty="0" err="1"/>
              <a:t>Treatment</a:t>
            </a:r>
            <a:r>
              <a:rPr lang="es-ES" sz="3000" dirty="0"/>
              <a:t> of </a:t>
            </a:r>
            <a:r>
              <a:rPr lang="es-ES" sz="3000" dirty="0" err="1"/>
              <a:t>recidivism</a:t>
            </a:r>
            <a:r>
              <a:rPr lang="es-ES" sz="3000" dirty="0"/>
              <a:t> of sex </a:t>
            </a:r>
            <a:r>
              <a:rPr lang="es-ES" sz="3000" dirty="0" err="1"/>
              <a:t>offenders</a:t>
            </a:r>
            <a:endParaRPr lang="es-ES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722689"/>
            <a:ext cx="9228841" cy="5970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Sex offenders with deviant sexual preferences (e.g., exhibitionists, severe sadists, and those who are most attracted to children) have particularly high rates of sexual recidivism.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b="1" dirty="0"/>
              <a:t>Psychotherapy</a:t>
            </a:r>
            <a:r>
              <a:rPr lang="en-US" sz="2400" dirty="0"/>
              <a:t> – goals:</a:t>
            </a:r>
          </a:p>
          <a:p>
            <a:r>
              <a:rPr lang="en-US" sz="2400" dirty="0"/>
              <a:t>to modify </a:t>
            </a:r>
            <a:r>
              <a:rPr lang="en-US" sz="2400" dirty="0">
                <a:solidFill>
                  <a:srgbClr val="FF0000"/>
                </a:solidFill>
              </a:rPr>
              <a:t>patterns</a:t>
            </a:r>
            <a:r>
              <a:rPr lang="en-US" sz="2400" dirty="0"/>
              <a:t> of </a:t>
            </a:r>
            <a:r>
              <a:rPr lang="en-US" sz="2400" dirty="0">
                <a:solidFill>
                  <a:srgbClr val="FF0000"/>
                </a:solidFill>
              </a:rPr>
              <a:t>sexual</a:t>
            </a:r>
            <a:r>
              <a:rPr lang="en-US" sz="2400" dirty="0"/>
              <a:t> arousal (By aversion therapy)</a:t>
            </a:r>
          </a:p>
          <a:p>
            <a:r>
              <a:rPr lang="en-US" sz="2400" dirty="0"/>
              <a:t>To modify </a:t>
            </a:r>
            <a:r>
              <a:rPr lang="en-US" sz="2400" dirty="0">
                <a:solidFill>
                  <a:srgbClr val="FF0000"/>
                </a:solidFill>
              </a:rPr>
              <a:t>cognitions and social skills </a:t>
            </a:r>
            <a:r>
              <a:rPr lang="en-US" sz="2400" dirty="0"/>
              <a:t>to allow more appropriate sexual interactions with adult partners, </a:t>
            </a:r>
          </a:p>
          <a:p>
            <a:r>
              <a:rPr lang="en-US" sz="2400" dirty="0"/>
              <a:t>to </a:t>
            </a:r>
            <a:r>
              <a:rPr lang="en-US" sz="2400" dirty="0">
                <a:solidFill>
                  <a:srgbClr val="FF0000"/>
                </a:solidFill>
              </a:rPr>
              <a:t>change habits or behavio</a:t>
            </a:r>
            <a:r>
              <a:rPr lang="en-US" sz="2400" dirty="0"/>
              <a:t>r that increases the chance of reoffending, </a:t>
            </a:r>
          </a:p>
          <a:p>
            <a:r>
              <a:rPr lang="en-US" sz="2400" dirty="0"/>
              <a:t>to reduce </a:t>
            </a:r>
            <a:r>
              <a:rPr lang="es-ES" sz="2400" dirty="0"/>
              <a:t>sexual drive</a:t>
            </a:r>
          </a:p>
          <a:p>
            <a:endParaRPr lang="es-ES" sz="500" dirty="0"/>
          </a:p>
          <a:p>
            <a:pPr marL="0" indent="0">
              <a:buNone/>
            </a:pPr>
            <a:r>
              <a:rPr lang="es-ES" sz="2400" b="1" dirty="0" err="1"/>
              <a:t>Biological</a:t>
            </a:r>
            <a:r>
              <a:rPr lang="es-ES" sz="2400" b="1" dirty="0"/>
              <a:t> and </a:t>
            </a:r>
            <a:r>
              <a:rPr lang="es-ES" sz="2400" b="1" dirty="0" err="1"/>
              <a:t>surgical</a:t>
            </a:r>
            <a:r>
              <a:rPr lang="es-ES" sz="2400" b="1" dirty="0"/>
              <a:t> </a:t>
            </a:r>
            <a:r>
              <a:rPr lang="es-ES" sz="2400" b="1" dirty="0" err="1"/>
              <a:t>treatments</a:t>
            </a:r>
            <a:r>
              <a:rPr lang="es-ES" sz="2400" dirty="0"/>
              <a:t>: </a:t>
            </a:r>
          </a:p>
          <a:p>
            <a:pPr marL="0" indent="0">
              <a:buNone/>
            </a:pPr>
            <a:r>
              <a:rPr lang="es-ES" sz="2400" dirty="0"/>
              <a:t>- </a:t>
            </a:r>
            <a:r>
              <a:rPr lang="es-ES" sz="2400" dirty="0" err="1"/>
              <a:t>Chemical</a:t>
            </a:r>
            <a:r>
              <a:rPr lang="es-ES" sz="2400" dirty="0"/>
              <a:t> </a:t>
            </a:r>
            <a:r>
              <a:rPr lang="es-ES" sz="2400" dirty="0" err="1"/>
              <a:t>castration</a:t>
            </a:r>
            <a:r>
              <a:rPr lang="es-ES" sz="2400" dirty="0"/>
              <a:t> </a:t>
            </a:r>
            <a:r>
              <a:rPr lang="en-US" sz="2400" dirty="0"/>
              <a:t>lower the testosterone level, which in turn lowers the sex </a:t>
            </a:r>
            <a:r>
              <a:rPr lang="es-ES" sz="2400" dirty="0"/>
              <a:t>drive-</a:t>
            </a:r>
            <a:r>
              <a:rPr lang="es-ES" sz="2400" dirty="0">
                <a:sym typeface="Wingdings" panose="05000000000000000000" pitchFamily="2" charset="2"/>
              </a:rPr>
              <a:t> </a:t>
            </a:r>
            <a:r>
              <a:rPr lang="es-ES" sz="2400" dirty="0" err="1">
                <a:sym typeface="Wingdings" panose="05000000000000000000" pitchFamily="2" charset="2"/>
              </a:rPr>
              <a:t>high</a:t>
            </a:r>
            <a:r>
              <a:rPr lang="es-ES" sz="2400" dirty="0">
                <a:sym typeface="Wingdings" panose="05000000000000000000" pitchFamily="2" charset="2"/>
              </a:rPr>
              <a:t> </a:t>
            </a:r>
            <a:r>
              <a:rPr lang="es-ES" sz="2400" dirty="0" err="1">
                <a:sym typeface="Wingdings" panose="05000000000000000000" pitchFamily="2" charset="2"/>
              </a:rPr>
              <a:t>relapse</a:t>
            </a:r>
            <a:r>
              <a:rPr lang="es-ES" sz="2400" dirty="0">
                <a:sym typeface="Wingdings" panose="05000000000000000000" pitchFamily="2" charset="2"/>
              </a:rPr>
              <a:t> </a:t>
            </a:r>
            <a:r>
              <a:rPr lang="es-ES" sz="2400" dirty="0" err="1">
                <a:sym typeface="Wingdings" panose="05000000000000000000" pitchFamily="2" charset="2"/>
              </a:rPr>
              <a:t>rated</a:t>
            </a:r>
            <a:r>
              <a:rPr lang="es-ES" sz="2400" dirty="0">
                <a:sym typeface="Wingdings" panose="05000000000000000000" pitchFamily="2" charset="2"/>
              </a:rPr>
              <a:t> </a:t>
            </a:r>
            <a:r>
              <a:rPr lang="es-ES" sz="2400" dirty="0" err="1">
                <a:sym typeface="Wingdings" panose="05000000000000000000" pitchFamily="2" charset="2"/>
              </a:rPr>
              <a:t>upon</a:t>
            </a:r>
            <a:r>
              <a:rPr lang="es-ES" sz="2400" dirty="0">
                <a:sym typeface="Wingdings" panose="05000000000000000000" pitchFamily="2" charset="2"/>
              </a:rPr>
              <a:t> </a:t>
            </a:r>
            <a:r>
              <a:rPr lang="es-ES" sz="2400" dirty="0" err="1">
                <a:sym typeface="Wingdings" panose="05000000000000000000" pitchFamily="2" charset="2"/>
              </a:rPr>
              <a:t>discontinuation</a:t>
            </a:r>
            <a:r>
              <a:rPr lang="es-ES" sz="24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s-ES" sz="2400" dirty="0"/>
              <a:t>- </a:t>
            </a:r>
            <a:r>
              <a:rPr lang="es-ES" sz="2400" dirty="0" err="1"/>
              <a:t>Surgical</a:t>
            </a:r>
            <a:r>
              <a:rPr lang="es-ES" sz="2400" dirty="0"/>
              <a:t> </a:t>
            </a:r>
            <a:r>
              <a:rPr lang="es-ES" sz="2400" dirty="0" err="1"/>
              <a:t>castration</a:t>
            </a:r>
            <a:r>
              <a:rPr lang="es-ES" sz="2400" dirty="0"/>
              <a:t>: 3% </a:t>
            </a:r>
            <a:r>
              <a:rPr lang="es-ES" sz="2400" dirty="0" err="1"/>
              <a:t>recidivism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09761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04814" y="1983783"/>
            <a:ext cx="57421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DSM</a:t>
            </a:r>
            <a:r>
              <a:rPr lang="en-GB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en-GB" sz="22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V</a:t>
            </a:r>
            <a:r>
              <a:rPr lang="en-GB" sz="2200" dirty="0">
                <a:solidFill>
                  <a:srgbClr val="222222"/>
                </a:solidFill>
                <a:latin typeface="arial" panose="020B0604020202020204" pitchFamily="34" charset="0"/>
              </a:rPr>
              <a:t> aims to avoid stigma and ensure clinical care for individuals who see and feel themselves to be a different </a:t>
            </a:r>
            <a:r>
              <a:rPr lang="en-GB" sz="2200" b="1" dirty="0">
                <a:solidFill>
                  <a:srgbClr val="222222"/>
                </a:solidFill>
                <a:latin typeface="arial" panose="020B0604020202020204" pitchFamily="34" charset="0"/>
              </a:rPr>
              <a:t>gender</a:t>
            </a:r>
            <a:r>
              <a:rPr lang="en-GB" sz="2200" dirty="0">
                <a:solidFill>
                  <a:srgbClr val="222222"/>
                </a:solidFill>
                <a:latin typeface="arial" panose="020B0604020202020204" pitchFamily="34" charset="0"/>
              </a:rPr>
              <a:t> than their assigned </a:t>
            </a:r>
            <a:r>
              <a:rPr lang="en-GB" sz="2200" b="1" dirty="0">
                <a:solidFill>
                  <a:srgbClr val="222222"/>
                </a:solidFill>
                <a:latin typeface="arial" panose="020B0604020202020204" pitchFamily="34" charset="0"/>
              </a:rPr>
              <a:t>gender</a:t>
            </a:r>
            <a:r>
              <a:rPr lang="en-GB" sz="2200" dirty="0">
                <a:solidFill>
                  <a:srgbClr val="222222"/>
                </a:solidFill>
                <a:latin typeface="arial" panose="020B0604020202020204" pitchFamily="34" charset="0"/>
              </a:rPr>
              <a:t>. It replaces the diagnostic name “</a:t>
            </a:r>
            <a:r>
              <a:rPr lang="en-GB" sz="2200" b="1" dirty="0">
                <a:solidFill>
                  <a:srgbClr val="222222"/>
                </a:solidFill>
                <a:latin typeface="arial" panose="020B0604020202020204" pitchFamily="34" charset="0"/>
              </a:rPr>
              <a:t>gender identity</a:t>
            </a:r>
            <a:r>
              <a:rPr lang="en-GB" sz="2200" dirty="0">
                <a:solidFill>
                  <a:srgbClr val="222222"/>
                </a:solidFill>
                <a:latin typeface="arial" panose="020B0604020202020204" pitchFamily="34" charset="0"/>
              </a:rPr>
              <a:t> disorder” with “</a:t>
            </a:r>
            <a:r>
              <a:rPr lang="en-GB" sz="2200" b="1" dirty="0">
                <a:solidFill>
                  <a:srgbClr val="222222"/>
                </a:solidFill>
                <a:latin typeface="arial" panose="020B0604020202020204" pitchFamily="34" charset="0"/>
              </a:rPr>
              <a:t>gender</a:t>
            </a:r>
            <a:r>
              <a:rPr lang="en-GB" sz="2200" dirty="0">
                <a:solidFill>
                  <a:srgbClr val="222222"/>
                </a:solidFill>
                <a:latin typeface="arial" panose="020B0604020202020204" pitchFamily="34" charset="0"/>
              </a:rPr>
              <a:t> dysphoria,” as well as makes other important clarifications in the criteria.</a:t>
            </a:r>
            <a:endParaRPr lang="en-GB" sz="2200" dirty="0"/>
          </a:p>
        </p:txBody>
      </p:sp>
      <p:sp>
        <p:nvSpPr>
          <p:cNvPr id="3" name="Rectángulo 2"/>
          <p:cNvSpPr/>
          <p:nvPr/>
        </p:nvSpPr>
        <p:spPr>
          <a:xfrm>
            <a:off x="145647" y="423643"/>
            <a:ext cx="33025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Gender</a:t>
            </a:r>
            <a:r>
              <a:rPr lang="en-GB" sz="3000" dirty="0">
                <a:solidFill>
                  <a:srgbClr val="222222"/>
                </a:solidFill>
                <a:latin typeface="arial" panose="020B0604020202020204" pitchFamily="34" charset="0"/>
              </a:rPr>
              <a:t> dysphoria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946863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end</a:t>
            </a:r>
            <a:r>
              <a:rPr lang="es-E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7821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67007"/>
            <a:ext cx="6538768" cy="4351338"/>
          </a:xfrm>
        </p:spPr>
        <p:txBody>
          <a:bodyPr/>
          <a:lstStyle/>
          <a:p>
            <a:r>
              <a:rPr lang="es-ES" dirty="0" err="1" smtClean="0"/>
              <a:t>Part</a:t>
            </a:r>
            <a:r>
              <a:rPr lang="es-ES" dirty="0" smtClean="0"/>
              <a:t> I: Sexual </a:t>
            </a:r>
            <a:r>
              <a:rPr lang="es-ES" dirty="0" err="1" smtClean="0"/>
              <a:t>variance</a:t>
            </a:r>
            <a:r>
              <a:rPr lang="es-ES" dirty="0" smtClean="0"/>
              <a:t> - </a:t>
            </a:r>
            <a:r>
              <a:rPr lang="es-ES" dirty="0" err="1" smtClean="0"/>
              <a:t>Paraphilias</a:t>
            </a:r>
            <a:r>
              <a:rPr lang="es-ES" dirty="0" smtClean="0"/>
              <a:t> and                            			         </a:t>
            </a:r>
            <a:r>
              <a:rPr lang="es-ES" dirty="0" err="1" smtClean="0"/>
              <a:t>Paraphilic</a:t>
            </a:r>
            <a:r>
              <a:rPr lang="es-ES" dirty="0" smtClean="0"/>
              <a:t> </a:t>
            </a:r>
            <a:r>
              <a:rPr lang="es-ES" dirty="0" err="1" smtClean="0"/>
              <a:t>Disorders</a:t>
            </a:r>
            <a:endParaRPr lang="es-ES" dirty="0" smtClean="0"/>
          </a:p>
          <a:p>
            <a:r>
              <a:rPr lang="es-ES" dirty="0" err="1" smtClean="0"/>
              <a:t>Part</a:t>
            </a:r>
            <a:r>
              <a:rPr lang="es-ES" dirty="0" smtClean="0"/>
              <a:t> II: Sexual abuse</a:t>
            </a:r>
          </a:p>
        </p:txBody>
      </p:sp>
      <p:pic>
        <p:nvPicPr>
          <p:cNvPr id="1026" name="Picture 2" descr="Resultado de imagen de dsm v sexual disord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28188" r="8942" b="38277"/>
          <a:stretch/>
        </p:blipFill>
        <p:spPr bwMode="auto">
          <a:xfrm>
            <a:off x="415636" y="3962401"/>
            <a:ext cx="8525164" cy="22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4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07528"/>
            <a:ext cx="7886700" cy="1325563"/>
          </a:xfrm>
        </p:spPr>
        <p:txBody>
          <a:bodyPr>
            <a:normAutofit/>
          </a:bodyPr>
          <a:lstStyle/>
          <a:p>
            <a:r>
              <a:rPr lang="es-ES" sz="3000" dirty="0" err="1" smtClean="0"/>
              <a:t>The</a:t>
            </a:r>
            <a:r>
              <a:rPr lang="es-ES" sz="3000" dirty="0" smtClean="0"/>
              <a:t> </a:t>
            </a:r>
            <a:r>
              <a:rPr lang="es-ES" sz="3000" dirty="0" err="1"/>
              <a:t>paraphilias</a:t>
            </a:r>
            <a:endParaRPr lang="es-ES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650" y="966643"/>
            <a:ext cx="9042400" cy="5600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err="1"/>
              <a:t>Paraphilias</a:t>
            </a:r>
            <a:r>
              <a:rPr lang="es-ES" sz="2400" dirty="0"/>
              <a:t>: </a:t>
            </a:r>
            <a:r>
              <a:rPr lang="en-US" sz="2400" dirty="0"/>
              <a:t>have recurrent, intense sexually arousing fantasies, sexual urges, or behaviors that generally involve</a:t>
            </a:r>
          </a:p>
          <a:p>
            <a:pPr marL="457200" indent="-457200">
              <a:buAutoNum type="arabicParenBoth"/>
            </a:pPr>
            <a:r>
              <a:rPr lang="en-US" sz="2400" dirty="0"/>
              <a:t>nonhuman objects</a:t>
            </a:r>
          </a:p>
          <a:p>
            <a:pPr marL="457200" indent="-457200">
              <a:buAutoNum type="arabicParenBoth"/>
            </a:pPr>
            <a:r>
              <a:rPr lang="en-US" sz="2400" dirty="0"/>
              <a:t>the suffering or humiliation of oneself or one’s partner,</a:t>
            </a:r>
          </a:p>
          <a:p>
            <a:pPr marL="457200" indent="-457200">
              <a:buAutoNum type="arabicParenBoth"/>
            </a:pPr>
            <a:r>
              <a:rPr lang="en-US" sz="2400" dirty="0"/>
              <a:t>children or other nonconsenting persons</a:t>
            </a:r>
          </a:p>
          <a:p>
            <a:pPr marL="457200" indent="-457200">
              <a:buAutoNum type="arabicParenBoth"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Paraphilias</a:t>
            </a:r>
            <a:r>
              <a:rPr lang="en-US" sz="2400" dirty="0"/>
              <a:t> are difficult to define from a clinical point of view because:</a:t>
            </a:r>
          </a:p>
          <a:p>
            <a:pPr>
              <a:buFontTx/>
              <a:buChar char="-"/>
            </a:pPr>
            <a:r>
              <a:rPr lang="en-US" sz="2400" dirty="0"/>
              <a:t>Some </a:t>
            </a:r>
            <a:r>
              <a:rPr lang="en-US" sz="2400" dirty="0" err="1"/>
              <a:t>paraphilias</a:t>
            </a:r>
            <a:r>
              <a:rPr lang="en-US" sz="2400" dirty="0"/>
              <a:t> are widely considered pathological even if the paraphilic individual does not experience distress.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E.g. a pedophile that does not feel guilty </a:t>
            </a:r>
          </a:p>
          <a:p>
            <a:pPr>
              <a:buFontTx/>
              <a:buChar char="-"/>
            </a:pPr>
            <a:r>
              <a:rPr lang="en-US" sz="2400" dirty="0"/>
              <a:t>Some categories of paraphilia may be compatible with psychological healthiness and happiness</a:t>
            </a: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E.g. A couple of foot fetishists</a:t>
            </a:r>
            <a:endParaRPr lang="es-E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8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055" y="846569"/>
            <a:ext cx="9144000" cy="60956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Distinction between </a:t>
            </a:r>
            <a:r>
              <a:rPr lang="en-US" sz="2400" dirty="0" err="1"/>
              <a:t>paraphilias</a:t>
            </a:r>
            <a:r>
              <a:rPr lang="en-US" sz="2400" dirty="0"/>
              <a:t> vs. paraphilic disorders </a:t>
            </a:r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Paraphilias</a:t>
            </a:r>
            <a:r>
              <a:rPr lang="en-US" sz="2400" dirty="0"/>
              <a:t> are unusual sexual interests, but they need not cause  </a:t>
            </a:r>
            <a:r>
              <a:rPr lang="en-US" sz="2400" dirty="0" smtClean="0"/>
              <a:t>              harm</a:t>
            </a:r>
            <a:r>
              <a:rPr lang="en-US" sz="2400" dirty="0"/>
              <a:t> </a:t>
            </a:r>
            <a:r>
              <a:rPr lang="en-US" sz="2400" dirty="0" smtClean="0"/>
              <a:t>either </a:t>
            </a:r>
            <a:r>
              <a:rPr lang="en-US" sz="2400" dirty="0"/>
              <a:t>to the individual or to others. </a:t>
            </a:r>
          </a:p>
          <a:p>
            <a:pPr>
              <a:buFontTx/>
              <a:buChar char="-"/>
            </a:pPr>
            <a:r>
              <a:rPr lang="en-US" sz="2400" dirty="0"/>
              <a:t>Paraphilic disorders: unusual sexual interests that causes harm.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E.g. two paraphilic patients, both with a fetish for women’s feet, but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only one of them is bothered by his erotic interest.</a:t>
            </a: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/>
              <a:t>A paraphilic person is distinguished by,</a:t>
            </a:r>
          </a:p>
          <a:p>
            <a:r>
              <a:rPr lang="en-US" sz="2400" dirty="0"/>
              <a:t>the insistence, </a:t>
            </a:r>
          </a:p>
          <a:p>
            <a:r>
              <a:rPr lang="en-US" sz="2400" dirty="0"/>
              <a:t>the relative exclusivity with which his/her sexuality focuses on the </a:t>
            </a:r>
            <a:r>
              <a:rPr lang="en-US" sz="2400" dirty="0" smtClean="0"/>
              <a:t>  acts </a:t>
            </a:r>
            <a:r>
              <a:rPr lang="en-US" sz="2400" dirty="0"/>
              <a:t>or objects in question.</a:t>
            </a:r>
          </a:p>
          <a:p>
            <a:pPr marL="0" indent="0">
              <a:buNone/>
            </a:pPr>
            <a:r>
              <a:rPr lang="en-US" sz="2300" dirty="0" smtClean="0"/>
              <a:t>Furthermore: Compulsive quality &amp; may/may not have desires to change</a:t>
            </a:r>
            <a:endParaRPr lang="en-US" sz="23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Prevalence</a:t>
            </a:r>
            <a:r>
              <a:rPr lang="en-US" sz="2400" dirty="0"/>
              <a:t>: ?</a:t>
            </a:r>
          </a:p>
          <a:p>
            <a:pPr marL="0" indent="0">
              <a:buNone/>
            </a:pPr>
            <a:r>
              <a:rPr lang="en-US" sz="2400" dirty="0"/>
              <a:t>Gender ratio:  8:1 or 5:1</a:t>
            </a:r>
            <a:endParaRPr lang="es-ES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-207528"/>
            <a:ext cx="7886700" cy="1325563"/>
          </a:xfrm>
        </p:spPr>
        <p:txBody>
          <a:bodyPr>
            <a:normAutofit/>
          </a:bodyPr>
          <a:lstStyle/>
          <a:p>
            <a:r>
              <a:rPr lang="es-ES" sz="3000" dirty="0" err="1" smtClean="0"/>
              <a:t>The</a:t>
            </a:r>
            <a:r>
              <a:rPr lang="es-ES" sz="3000" dirty="0" smtClean="0"/>
              <a:t> </a:t>
            </a:r>
            <a:r>
              <a:rPr lang="es-ES" sz="3000" dirty="0" err="1"/>
              <a:t>paraphilias</a:t>
            </a:r>
            <a:r>
              <a:rPr lang="es-E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07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308" y="302817"/>
            <a:ext cx="9144000" cy="6754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DSM-IV </a:t>
            </a:r>
            <a:r>
              <a:rPr lang="es-ES" sz="2400" dirty="0" err="1"/>
              <a:t>recognizes</a:t>
            </a:r>
            <a:r>
              <a:rPr lang="es-ES" sz="2400" dirty="0"/>
              <a:t> </a:t>
            </a:r>
            <a:r>
              <a:rPr lang="es-ES" sz="2400" dirty="0" err="1"/>
              <a:t>eight</a:t>
            </a:r>
            <a:r>
              <a:rPr lang="es-ES" sz="2400" dirty="0"/>
              <a:t> </a:t>
            </a:r>
            <a:r>
              <a:rPr lang="es-ES" sz="2400" dirty="0" err="1"/>
              <a:t>specific</a:t>
            </a:r>
            <a:r>
              <a:rPr lang="es-ES" sz="2400" dirty="0"/>
              <a:t> </a:t>
            </a:r>
            <a:r>
              <a:rPr lang="es-ES" sz="2400" dirty="0" err="1"/>
              <a:t>paraphilias</a:t>
            </a:r>
            <a:r>
              <a:rPr lang="es-ES" sz="2400" dirty="0"/>
              <a:t>: </a:t>
            </a:r>
          </a:p>
          <a:p>
            <a:pPr marL="457200" indent="-457200">
              <a:buAutoNum type="arabicParenBoth"/>
            </a:pPr>
            <a:r>
              <a:rPr lang="es-ES" sz="2400" dirty="0" err="1"/>
              <a:t>fetishism</a:t>
            </a:r>
            <a:r>
              <a:rPr lang="es-ES" sz="2400" dirty="0"/>
              <a:t> </a:t>
            </a:r>
          </a:p>
          <a:p>
            <a:pPr marL="457200" indent="-457200">
              <a:buAutoNum type="arabicParenBoth"/>
            </a:pPr>
            <a:r>
              <a:rPr lang="es-ES" sz="2400" dirty="0" err="1"/>
              <a:t>transvestic</a:t>
            </a:r>
            <a:r>
              <a:rPr lang="es-ES" sz="2400" dirty="0"/>
              <a:t> </a:t>
            </a:r>
            <a:r>
              <a:rPr lang="es-ES" sz="2400" dirty="0" err="1"/>
              <a:t>disorder</a:t>
            </a:r>
            <a:endParaRPr lang="es-ES" sz="2400" dirty="0"/>
          </a:p>
          <a:p>
            <a:pPr marL="0" indent="0">
              <a:buNone/>
            </a:pPr>
            <a:r>
              <a:rPr lang="es-ES" sz="2400" dirty="0"/>
              <a:t>(3) </a:t>
            </a:r>
            <a:r>
              <a:rPr lang="es-ES" sz="2400" dirty="0" err="1"/>
              <a:t>Voyeurism</a:t>
            </a:r>
            <a:endParaRPr lang="es-ES" sz="2400" dirty="0"/>
          </a:p>
          <a:p>
            <a:pPr marL="0" indent="0">
              <a:buNone/>
            </a:pPr>
            <a:r>
              <a:rPr lang="es-ES" sz="2400" dirty="0"/>
              <a:t>(4) </a:t>
            </a:r>
            <a:r>
              <a:rPr lang="es-ES" sz="2400" dirty="0" err="1"/>
              <a:t>Exhibitionism</a:t>
            </a:r>
            <a:endParaRPr lang="es-ES" sz="2400" dirty="0"/>
          </a:p>
          <a:p>
            <a:pPr marL="0" indent="0">
              <a:buNone/>
            </a:pPr>
            <a:r>
              <a:rPr lang="es-ES" sz="2400" dirty="0"/>
              <a:t>(5) sexual </a:t>
            </a:r>
            <a:r>
              <a:rPr lang="es-ES" sz="2400" dirty="0" err="1"/>
              <a:t>sadism</a:t>
            </a:r>
            <a:endParaRPr lang="es-ES" sz="2400" dirty="0"/>
          </a:p>
          <a:p>
            <a:pPr marL="0" indent="0">
              <a:buNone/>
            </a:pPr>
            <a:r>
              <a:rPr lang="es-ES" sz="2400" dirty="0"/>
              <a:t>(6) sexual </a:t>
            </a:r>
            <a:r>
              <a:rPr lang="es-ES" sz="2400" dirty="0" err="1"/>
              <a:t>masochism</a:t>
            </a:r>
            <a:r>
              <a:rPr lang="es-ES" sz="2400" dirty="0"/>
              <a:t> </a:t>
            </a:r>
          </a:p>
          <a:p>
            <a:pPr marL="0" indent="0">
              <a:buNone/>
            </a:pPr>
            <a:r>
              <a:rPr lang="es-ES" sz="2400" dirty="0"/>
              <a:t>(7) </a:t>
            </a:r>
            <a:r>
              <a:rPr lang="es-ES" sz="2400" dirty="0" err="1"/>
              <a:t>Pedophilia</a:t>
            </a:r>
            <a:endParaRPr lang="es-ES" sz="2400" dirty="0"/>
          </a:p>
          <a:p>
            <a:pPr marL="0" indent="0">
              <a:buNone/>
            </a:pPr>
            <a:r>
              <a:rPr lang="es-ES" sz="2400" dirty="0"/>
              <a:t>(8) </a:t>
            </a:r>
            <a:r>
              <a:rPr lang="es-ES" sz="2300" dirty="0" err="1" smtClean="0"/>
              <a:t>Frotteurism</a:t>
            </a:r>
            <a:r>
              <a:rPr lang="es-ES" sz="2300" dirty="0" smtClean="0"/>
              <a:t>: </a:t>
            </a:r>
            <a:r>
              <a:rPr lang="es-ES" sz="2300" dirty="0" err="1" smtClean="0"/>
              <a:t>rubbing</a:t>
            </a:r>
            <a:r>
              <a:rPr lang="es-ES" sz="2300" dirty="0" smtClean="0"/>
              <a:t> </a:t>
            </a:r>
            <a:r>
              <a:rPr lang="es-ES" sz="2300" dirty="0" err="1"/>
              <a:t>one’s</a:t>
            </a:r>
            <a:r>
              <a:rPr lang="es-ES" sz="2300" dirty="0"/>
              <a:t> genital </a:t>
            </a:r>
            <a:r>
              <a:rPr lang="es-ES" sz="2300" dirty="0" err="1"/>
              <a:t>area</a:t>
            </a:r>
            <a:r>
              <a:rPr lang="es-ES" sz="2300" dirty="0"/>
              <a:t> </a:t>
            </a:r>
            <a:r>
              <a:rPr lang="es-ES" sz="2300" dirty="0" err="1"/>
              <a:t>against</a:t>
            </a:r>
            <a:r>
              <a:rPr lang="es-ES" sz="2300" dirty="0"/>
              <a:t> a </a:t>
            </a:r>
            <a:r>
              <a:rPr lang="es-ES" sz="2300" dirty="0" err="1"/>
              <a:t>nonconsenting</a:t>
            </a:r>
            <a:r>
              <a:rPr lang="es-ES" sz="2300" dirty="0"/>
              <a:t> </a:t>
            </a:r>
            <a:r>
              <a:rPr lang="es-ES" sz="2300" dirty="0" err="1" smtClean="0"/>
              <a:t>person</a:t>
            </a:r>
            <a:r>
              <a:rPr lang="es-ES" sz="2300" dirty="0" smtClean="0"/>
              <a:t> </a:t>
            </a:r>
            <a:endParaRPr lang="es-ES" sz="23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err="1"/>
              <a:t>An</a:t>
            </a:r>
            <a:r>
              <a:rPr lang="es-ES" sz="2400" dirty="0"/>
              <a:t> </a:t>
            </a:r>
            <a:r>
              <a:rPr lang="es-ES" sz="2400" dirty="0" err="1"/>
              <a:t>additional</a:t>
            </a:r>
            <a:r>
              <a:rPr lang="es-ES" sz="2400" dirty="0"/>
              <a:t> </a:t>
            </a:r>
            <a:r>
              <a:rPr lang="es-ES" sz="2400" dirty="0" err="1"/>
              <a:t>category</a:t>
            </a:r>
            <a:r>
              <a:rPr lang="es-ES" sz="2400" dirty="0"/>
              <a:t> (Non </a:t>
            </a:r>
            <a:r>
              <a:rPr lang="es-ES" sz="2400" dirty="0" err="1" smtClean="0"/>
              <a:t>otherwise</a:t>
            </a:r>
            <a:r>
              <a:rPr lang="es-ES" sz="2400" dirty="0" smtClean="0"/>
              <a:t> </a:t>
            </a:r>
            <a:r>
              <a:rPr lang="es-ES" sz="2400" dirty="0" err="1" smtClean="0"/>
              <a:t>specified</a:t>
            </a:r>
            <a:r>
              <a:rPr lang="es-ES" sz="2400" dirty="0" smtClean="0"/>
              <a:t> </a:t>
            </a:r>
            <a:r>
              <a:rPr lang="es-ES" sz="2400" dirty="0" err="1"/>
              <a:t>paraphilias</a:t>
            </a:r>
            <a:r>
              <a:rPr lang="es-ES" sz="2400" dirty="0" smtClean="0"/>
              <a:t>)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err="1" smtClean="0"/>
              <a:t>Several</a:t>
            </a:r>
            <a:r>
              <a:rPr lang="es-ES" sz="2400" dirty="0" smtClean="0"/>
              <a:t> </a:t>
            </a:r>
            <a:r>
              <a:rPr lang="es-ES" sz="2400" dirty="0" err="1" smtClean="0"/>
              <a:t>paraphilias</a:t>
            </a:r>
            <a:r>
              <a:rPr lang="es-ES" sz="2400" dirty="0" smtClean="0"/>
              <a:t> </a:t>
            </a:r>
            <a:r>
              <a:rPr lang="es-ES" sz="2400" dirty="0" err="1" smtClean="0"/>
              <a:t>tend</a:t>
            </a:r>
            <a:r>
              <a:rPr lang="es-ES" sz="2400" dirty="0" smtClean="0"/>
              <a:t> to </a:t>
            </a:r>
            <a:r>
              <a:rPr lang="es-ES" sz="2400" dirty="0" err="1" smtClean="0"/>
              <a:t>occur</a:t>
            </a:r>
            <a:r>
              <a:rPr lang="es-ES" sz="2400" dirty="0" smtClean="0"/>
              <a:t> </a:t>
            </a:r>
            <a:r>
              <a:rPr lang="es-ES" sz="2400" dirty="0" err="1" smtClean="0"/>
              <a:t>together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7147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952" t="8706" r="40388" b="22600"/>
          <a:stretch/>
        </p:blipFill>
        <p:spPr>
          <a:xfrm>
            <a:off x="670171" y="96334"/>
            <a:ext cx="7590408" cy="656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9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NOS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sexual </a:t>
            </a:r>
            <a:r>
              <a:rPr lang="en-GB" sz="2200" dirty="0" smtClean="0"/>
              <a:t>desire/interest/arousal…</a:t>
            </a:r>
            <a:endParaRPr lang="en-GB" sz="2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01562"/>
            <a:ext cx="83950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 err="1" smtClean="0"/>
              <a:t>Partialism</a:t>
            </a:r>
            <a:r>
              <a:rPr lang="es-ES" sz="2200" dirty="0"/>
              <a:t> </a:t>
            </a:r>
            <a:r>
              <a:rPr lang="es-ES" sz="2200" dirty="0" smtClean="0"/>
              <a:t>(… </a:t>
            </a:r>
            <a:r>
              <a:rPr lang="en-GB" sz="2200" dirty="0" smtClean="0"/>
              <a:t>with </a:t>
            </a:r>
            <a:r>
              <a:rPr lang="en-GB" sz="2200" dirty="0"/>
              <a:t>a focus on a specific part of the </a:t>
            </a:r>
            <a:r>
              <a:rPr lang="en-GB" sz="2200" dirty="0" smtClean="0"/>
              <a:t>body: hair</a:t>
            </a:r>
            <a:r>
              <a:rPr lang="en-GB" sz="2200" dirty="0"/>
              <a:t>, </a:t>
            </a:r>
            <a:r>
              <a:rPr lang="en-GB" sz="2200" dirty="0" smtClean="0"/>
              <a:t>breasts or feet –</a:t>
            </a:r>
            <a:r>
              <a:rPr lang="en-GB" sz="2200" i="1" dirty="0" err="1" smtClean="0"/>
              <a:t>podophilia</a:t>
            </a:r>
            <a:r>
              <a:rPr lang="en-GB" sz="2200" i="1" dirty="0" smtClean="0"/>
              <a:t>-</a:t>
            </a:r>
            <a:r>
              <a:rPr lang="en-GB" sz="2200" dirty="0" smtClean="0"/>
              <a:t>)</a:t>
            </a:r>
          </a:p>
          <a:p>
            <a:pPr marL="0" indent="0">
              <a:buNone/>
            </a:pPr>
            <a:r>
              <a:rPr lang="en-GB" sz="2200" b="1" dirty="0" smtClean="0"/>
              <a:t>Telephone </a:t>
            </a:r>
            <a:r>
              <a:rPr lang="en-GB" sz="2200" b="1" dirty="0" err="1"/>
              <a:t>scatologia</a:t>
            </a:r>
            <a:r>
              <a:rPr lang="en-GB" sz="2200" b="1" dirty="0"/>
              <a:t> </a:t>
            </a:r>
            <a:r>
              <a:rPr lang="en-GB" sz="2200" dirty="0"/>
              <a:t>(obscene phone calls</a:t>
            </a:r>
            <a:r>
              <a:rPr lang="en-GB" sz="2200" dirty="0" smtClean="0"/>
              <a:t>)</a:t>
            </a:r>
            <a:endParaRPr lang="en-GB" sz="2200" dirty="0"/>
          </a:p>
          <a:p>
            <a:pPr marL="0" indent="0">
              <a:buNone/>
            </a:pPr>
            <a:r>
              <a:rPr lang="en-GB" sz="2200" b="1" dirty="0"/>
              <a:t>Necrophilia</a:t>
            </a:r>
            <a:r>
              <a:rPr lang="en-GB" sz="2200" dirty="0"/>
              <a:t> </a:t>
            </a:r>
            <a:r>
              <a:rPr lang="en-GB" sz="2200" dirty="0" smtClean="0"/>
              <a:t>(… for </a:t>
            </a:r>
            <a:r>
              <a:rPr lang="en-GB" sz="2200" dirty="0"/>
              <a:t>corpses)</a:t>
            </a:r>
          </a:p>
          <a:p>
            <a:pPr marL="0" indent="0">
              <a:buNone/>
            </a:pPr>
            <a:r>
              <a:rPr lang="en-GB" sz="2200" b="1" dirty="0" err="1" smtClean="0"/>
              <a:t>Zoophilia</a:t>
            </a:r>
            <a:r>
              <a:rPr lang="en-GB" sz="2200" dirty="0" smtClean="0"/>
              <a:t> (… in </a:t>
            </a:r>
            <a:r>
              <a:rPr lang="en-GB" sz="2200" dirty="0"/>
              <a:t>animals) </a:t>
            </a:r>
          </a:p>
          <a:p>
            <a:pPr marL="0" indent="0">
              <a:buNone/>
            </a:pPr>
            <a:r>
              <a:rPr lang="en-GB" sz="2200" b="1" dirty="0" err="1"/>
              <a:t>C</a:t>
            </a:r>
            <a:r>
              <a:rPr lang="en-GB" sz="2200" b="1" dirty="0" err="1" smtClean="0"/>
              <a:t>oprophilia</a:t>
            </a:r>
            <a:r>
              <a:rPr lang="en-GB" sz="2200" dirty="0" smtClean="0"/>
              <a:t> (… to </a:t>
            </a:r>
            <a:r>
              <a:rPr lang="en-GB" sz="2200" dirty="0" err="1"/>
              <a:t>feces</a:t>
            </a:r>
            <a:r>
              <a:rPr lang="en-GB" sz="2200" dirty="0" smtClean="0"/>
              <a:t>)</a:t>
            </a:r>
          </a:p>
          <a:p>
            <a:pPr marL="0" indent="0">
              <a:buNone/>
            </a:pPr>
            <a:r>
              <a:rPr lang="es-ES" sz="2200" b="1" dirty="0" err="1" smtClean="0"/>
              <a:t>Klismaphilia</a:t>
            </a:r>
            <a:r>
              <a:rPr lang="es-ES" sz="2200" b="1" dirty="0" smtClean="0"/>
              <a:t> </a:t>
            </a:r>
            <a:r>
              <a:rPr lang="es-ES" sz="2200" dirty="0" smtClean="0"/>
              <a:t>(</a:t>
            </a:r>
            <a:r>
              <a:rPr lang="en-GB" sz="2200" dirty="0" smtClean="0"/>
              <a:t>… from enemas)</a:t>
            </a:r>
            <a:endParaRPr lang="es-ES" sz="2200" dirty="0" smtClean="0"/>
          </a:p>
          <a:p>
            <a:pPr marL="0" indent="0">
              <a:buNone/>
            </a:pPr>
            <a:r>
              <a:rPr lang="es-ES" sz="2200" b="1" dirty="0" err="1" smtClean="0"/>
              <a:t>Urophilia</a:t>
            </a:r>
            <a:r>
              <a:rPr lang="es-ES" sz="2200" b="1" dirty="0" smtClean="0"/>
              <a:t> </a:t>
            </a:r>
            <a:r>
              <a:rPr lang="es-ES" sz="2200" dirty="0" smtClean="0"/>
              <a:t>(</a:t>
            </a:r>
            <a:r>
              <a:rPr lang="en-GB" sz="2200" dirty="0" smtClean="0"/>
              <a:t>… from </a:t>
            </a:r>
            <a:r>
              <a:rPr lang="en-GB" sz="2200" dirty="0"/>
              <a:t>the sight or thought of urine or </a:t>
            </a:r>
            <a:r>
              <a:rPr lang="en-GB" sz="2200" dirty="0" smtClean="0"/>
              <a:t>urination)</a:t>
            </a:r>
            <a:endParaRPr lang="es-ES" sz="2200" dirty="0" smtClean="0"/>
          </a:p>
          <a:p>
            <a:pPr marL="0" indent="0">
              <a:buNone/>
            </a:pPr>
            <a:r>
              <a:rPr lang="es-ES" sz="2200" b="1" dirty="0" err="1" smtClean="0"/>
              <a:t>Infantilism</a:t>
            </a:r>
            <a:r>
              <a:rPr lang="en-GB" sz="2200" b="1" dirty="0" smtClean="0"/>
              <a:t>: </a:t>
            </a:r>
            <a:r>
              <a:rPr lang="en-GB" sz="2200" dirty="0" smtClean="0"/>
              <a:t>it involves </a:t>
            </a:r>
            <a:r>
              <a:rPr lang="en-GB" sz="2200" dirty="0"/>
              <a:t>role-playing a regression to an infant-like </a:t>
            </a:r>
            <a:r>
              <a:rPr lang="en-GB" sz="2200" dirty="0" smtClean="0"/>
              <a:t>state -drinking </a:t>
            </a:r>
            <a:r>
              <a:rPr lang="en-GB" sz="2200" dirty="0"/>
              <a:t>from a bottle or wearing </a:t>
            </a:r>
            <a:r>
              <a:rPr lang="en-GB" sz="2200" dirty="0" smtClean="0"/>
              <a:t>diapers-).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4117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401" y="141402"/>
            <a:ext cx="8898903" cy="6044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FETISHISTIC DISORDERS</a:t>
            </a:r>
          </a:p>
          <a:p>
            <a:pPr marL="0" indent="0">
              <a:buNone/>
            </a:pPr>
            <a:r>
              <a:rPr lang="es-ES" sz="2400" dirty="0"/>
              <a:t>Intense </a:t>
            </a:r>
            <a:r>
              <a:rPr lang="en-US" sz="2400" dirty="0"/>
              <a:t>sexually arousing fantasies, urges, and behaviors involving the use of </a:t>
            </a:r>
            <a:r>
              <a:rPr lang="en-US" sz="2400" dirty="0">
                <a:solidFill>
                  <a:srgbClr val="FF0000"/>
                </a:solidFill>
              </a:rPr>
              <a:t>some inanimate object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</a:rPr>
              <a:t>part of the body</a:t>
            </a:r>
            <a:r>
              <a:rPr lang="en-US" sz="2400" dirty="0"/>
              <a:t> non typically found erotic to obtain sexual gratification.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dirty="0"/>
              <a:t>BUT, </a:t>
            </a:r>
            <a:r>
              <a:rPr lang="en-US" sz="2400" dirty="0">
                <a:solidFill>
                  <a:srgbClr val="00B050"/>
                </a:solidFill>
              </a:rPr>
              <a:t>e.g. High heels-lovers do not typically meet diagnostic criteria for fetishism because the paraphernalia are not necessary or strongly preferred for sexual arousal.</a:t>
            </a: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87" y="3307508"/>
            <a:ext cx="2143125" cy="2143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903" y="2796597"/>
            <a:ext cx="4850401" cy="387286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00790" y="5380672"/>
            <a:ext cx="369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excitement</a:t>
            </a:r>
            <a:r>
              <a:rPr lang="es-ES" dirty="0" smtClean="0"/>
              <a:t> and suspense of </a:t>
            </a:r>
            <a:r>
              <a:rPr lang="es-ES" dirty="0" err="1" smtClean="0"/>
              <a:t>the</a:t>
            </a:r>
            <a:r>
              <a:rPr lang="es-ES" dirty="0" smtClean="0"/>
              <a:t> criminal </a:t>
            </a:r>
            <a:r>
              <a:rPr lang="es-ES" dirty="0" err="1" smtClean="0"/>
              <a:t>actitself</a:t>
            </a:r>
            <a:r>
              <a:rPr lang="es-ES" dirty="0" smtClean="0"/>
              <a:t> </a:t>
            </a:r>
            <a:r>
              <a:rPr lang="es-ES" dirty="0" err="1" smtClean="0"/>
              <a:t>tipically</a:t>
            </a:r>
            <a:r>
              <a:rPr lang="es-ES" dirty="0" smtClean="0"/>
              <a:t> </a:t>
            </a:r>
            <a:r>
              <a:rPr lang="es-ES" dirty="0" err="1" smtClean="0"/>
              <a:t>reinforce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sexual </a:t>
            </a:r>
            <a:r>
              <a:rPr lang="es-ES" dirty="0" err="1" smtClean="0"/>
              <a:t>stimulation</a:t>
            </a:r>
            <a:r>
              <a:rPr lang="es-ES" dirty="0" smtClean="0"/>
              <a:t> and, </a:t>
            </a:r>
            <a:r>
              <a:rPr lang="es-ES" dirty="0" err="1" smtClean="0"/>
              <a:t>sometimes</a:t>
            </a:r>
            <a:r>
              <a:rPr lang="es-ES" dirty="0" smtClean="0"/>
              <a:t>, </a:t>
            </a:r>
            <a:r>
              <a:rPr lang="es-ES" dirty="0" err="1" smtClean="0"/>
              <a:t>constitute</a:t>
            </a:r>
            <a:r>
              <a:rPr lang="es-ES" dirty="0" smtClean="0"/>
              <a:t>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fetish</a:t>
            </a:r>
            <a:r>
              <a:rPr lang="es-ES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868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1697</Words>
  <Application>Microsoft Office PowerPoint</Application>
  <PresentationFormat>Presentación en pantalla (4:3)</PresentationFormat>
  <Paragraphs>199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Arial</vt:lpstr>
      <vt:lpstr>Calibri</vt:lpstr>
      <vt:lpstr>Calibri Light</vt:lpstr>
      <vt:lpstr>MinionPro-Regular</vt:lpstr>
      <vt:lpstr>Wingdings</vt:lpstr>
      <vt:lpstr>Tema de Office</vt:lpstr>
      <vt:lpstr>REMINDER</vt:lpstr>
      <vt:lpstr>Sexual variants, abuse and dysfunctions</vt:lpstr>
      <vt:lpstr>Content</vt:lpstr>
      <vt:lpstr>The paraphilias</vt:lpstr>
      <vt:lpstr>The paraphilias </vt:lpstr>
      <vt:lpstr>Presentación de PowerPoint</vt:lpstr>
      <vt:lpstr>Presentación de PowerPoint</vt:lpstr>
      <vt:lpstr>NOS sexual desire/interest/arousal…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General characteristics of paraphilias</vt:lpstr>
      <vt:lpstr>PART II: Sexual abuse</vt:lpstr>
      <vt:lpstr>  Child abuse</vt:lpstr>
      <vt:lpstr>Consequences of chilhood sexual abuse</vt:lpstr>
      <vt:lpstr>1) Pedophilia</vt:lpstr>
      <vt:lpstr>2) Incest</vt:lpstr>
      <vt:lpstr>Presentación de PowerPoint</vt:lpstr>
      <vt:lpstr>RAPISTS AND CAUSAL CONSIDERATIONS</vt:lpstr>
      <vt:lpstr>Treatment of recidivism of sex offenders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variants, abuse and dysfunctions</dc:title>
  <dc:creator>Cristina Nombela</dc:creator>
  <cp:lastModifiedBy>Cristina Nombela Otero</cp:lastModifiedBy>
  <cp:revision>69</cp:revision>
  <dcterms:created xsi:type="dcterms:W3CDTF">2018-04-02T15:34:40Z</dcterms:created>
  <dcterms:modified xsi:type="dcterms:W3CDTF">2019-11-20T12:53:57Z</dcterms:modified>
</cp:coreProperties>
</file>