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89" r:id="rId7"/>
    <p:sldId id="290" r:id="rId8"/>
    <p:sldId id="261" r:id="rId9"/>
    <p:sldId id="263" r:id="rId10"/>
    <p:sldId id="291" r:id="rId11"/>
    <p:sldId id="265" r:id="rId12"/>
    <p:sldId id="264" r:id="rId13"/>
    <p:sldId id="266" r:id="rId14"/>
    <p:sldId id="267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6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094A1-8644-9746-966F-953B9E22EDC1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F01F1-15FE-6046-9910-08D8D47AF5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5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08DED-8263-40B7-919E-DC50A64B3404}" type="datetimeFigureOut">
              <a:rPr lang="es-ES" smtClean="0"/>
              <a:t>03/12/2019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4AD3C-9C57-467C-8228-C3865EAF4A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4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768680"/>
            <a:ext cx="7772400" cy="2387600"/>
          </a:xfrm>
        </p:spPr>
        <p:txBody>
          <a:bodyPr/>
          <a:lstStyle/>
          <a:p>
            <a:r>
              <a:rPr lang="es-ES" dirty="0" err="1" smtClean="0"/>
              <a:t>Schizophrenia</a:t>
            </a:r>
            <a:r>
              <a:rPr lang="es-ES" dirty="0" smtClean="0"/>
              <a:t> (</a:t>
            </a:r>
            <a:r>
              <a:rPr lang="es-ES" dirty="0" err="1" smtClean="0"/>
              <a:t>Part</a:t>
            </a:r>
            <a:r>
              <a:rPr lang="es-ES" dirty="0" smtClean="0"/>
              <a:t> I)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Week</a:t>
            </a:r>
            <a:r>
              <a:rPr lang="es-ES" dirty="0"/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839279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66822" y="5608018"/>
            <a:ext cx="6038490" cy="991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1783" y="635180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Are patients who are hallucinating really hearing voices?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s-ES" sz="2200" dirty="0" err="1"/>
              <a:t>Neuroimaging</a:t>
            </a:r>
            <a:r>
              <a:rPr lang="es-ES" sz="2200" dirty="0"/>
              <a:t> </a:t>
            </a:r>
            <a:r>
              <a:rPr lang="es-ES" sz="2200" dirty="0" err="1"/>
              <a:t>studies</a:t>
            </a:r>
            <a:r>
              <a:rPr lang="es-ES" sz="2200" dirty="0"/>
              <a:t> (PET and </a:t>
            </a:r>
            <a:r>
              <a:rPr lang="es-ES" sz="2200" dirty="0" err="1"/>
              <a:t>fMRI</a:t>
            </a:r>
            <a:r>
              <a:rPr lang="es-ES" sz="2200" dirty="0"/>
              <a:t>) </a:t>
            </a:r>
            <a:r>
              <a:rPr lang="en-US" sz="2200" dirty="0"/>
              <a:t>reveal that,</a:t>
            </a:r>
          </a:p>
          <a:p>
            <a:pPr marL="0" indent="0">
              <a:buNone/>
            </a:pPr>
            <a:endParaRPr lang="en-US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Hallucinating patients show </a:t>
            </a:r>
            <a:r>
              <a:rPr lang="en-US" sz="2200" b="1" dirty="0">
                <a:solidFill>
                  <a:srgbClr val="FF0000"/>
                </a:solidFill>
              </a:rPr>
              <a:t>increased </a:t>
            </a:r>
            <a:r>
              <a:rPr lang="en-US" sz="2200" dirty="0"/>
              <a:t>activity in </a:t>
            </a:r>
            <a:r>
              <a:rPr lang="en-US" sz="2200" b="1" dirty="0" err="1"/>
              <a:t>Broca’s</a:t>
            </a:r>
            <a:r>
              <a:rPr lang="en-US" sz="2200" b="1" dirty="0"/>
              <a:t> area </a:t>
            </a:r>
            <a:r>
              <a:rPr lang="en-US" sz="2200" dirty="0"/>
              <a:t>—an area of the temporal lobe that is involved                                                    in </a:t>
            </a:r>
            <a:r>
              <a:rPr lang="en-US" sz="2200" u="sng" dirty="0"/>
              <a:t>speech production</a:t>
            </a:r>
            <a:r>
              <a:rPr lang="en-US" sz="2200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200" dirty="0"/>
          </a:p>
          <a:p>
            <a:pPr>
              <a:buFont typeface="Wingdings" panose="05000000000000000000" pitchFamily="2" charset="2"/>
              <a:buChar char="ü"/>
            </a:pPr>
            <a:endParaRPr lang="en-US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The pattern of brain activation that occurs when patients experience auditory hallucinations is very similar to that seen when </a:t>
            </a:r>
            <a:r>
              <a:rPr lang="en-US" sz="2200" u="sng" dirty="0"/>
              <a:t>healthy volunteers are asked to imagine that there is </a:t>
            </a:r>
            <a:r>
              <a:rPr lang="en-US" sz="2200" b="1" u="sng" dirty="0"/>
              <a:t>another person talking to them</a:t>
            </a:r>
            <a:r>
              <a:rPr lang="en-US" sz="2200" b="1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200" b="1" dirty="0"/>
          </a:p>
          <a:p>
            <a:pPr marL="0" indent="0" algn="ctr">
              <a:buNone/>
            </a:pPr>
            <a:r>
              <a:rPr lang="en-US" sz="2200" b="1" dirty="0"/>
              <a:t>           Misinterpretation of </a:t>
            </a:r>
            <a:r>
              <a:rPr lang="en-US" sz="2200" dirty="0"/>
              <a:t>their own self-generated                                                         &amp; verbally mediated thoughts?</a:t>
            </a: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2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376" y="2629949"/>
            <a:ext cx="2112753" cy="127224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322060" y="3369588"/>
            <a:ext cx="193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speech production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33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196" y="203859"/>
            <a:ext cx="8869033" cy="64988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19" y="0"/>
            <a:ext cx="8329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84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196" y="203859"/>
            <a:ext cx="8869033" cy="6498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000" b="1" dirty="0"/>
              <a:t>3. </a:t>
            </a:r>
            <a:r>
              <a:rPr lang="es-ES" sz="3000" b="1" dirty="0" err="1"/>
              <a:t>Disorganized</a:t>
            </a:r>
            <a:r>
              <a:rPr lang="es-ES" sz="3000" b="1" dirty="0"/>
              <a:t> </a:t>
            </a:r>
            <a:r>
              <a:rPr lang="es-ES" sz="3000" b="1" dirty="0" err="1"/>
              <a:t>Speech</a:t>
            </a:r>
            <a:r>
              <a:rPr lang="es-ES" sz="3000" b="1" dirty="0"/>
              <a:t> and </a:t>
            </a:r>
            <a:r>
              <a:rPr lang="es-ES" sz="3000" b="1" dirty="0" err="1"/>
              <a:t>Behavior</a:t>
            </a:r>
            <a:r>
              <a:rPr lang="es-ES" sz="3000" b="1" dirty="0"/>
              <a:t> </a:t>
            </a:r>
          </a:p>
          <a:p>
            <a:pPr marL="0" indent="0">
              <a:buNone/>
            </a:pPr>
            <a:endParaRPr lang="es-ES" sz="1000" b="1" dirty="0"/>
          </a:p>
          <a:p>
            <a:pPr marL="0" indent="0">
              <a:buNone/>
            </a:pPr>
            <a:endParaRPr lang="es-ES" sz="1000" b="1" dirty="0"/>
          </a:p>
          <a:p>
            <a:pPr marL="0" indent="0">
              <a:buNone/>
            </a:pPr>
            <a:r>
              <a:rPr lang="es-ES" sz="2400" i="1" dirty="0"/>
              <a:t>A </a:t>
            </a:r>
            <a:r>
              <a:rPr lang="es-ES" sz="2400" i="1" dirty="0" err="1"/>
              <a:t>failure</a:t>
            </a:r>
            <a:r>
              <a:rPr lang="es-ES" sz="2400" i="1" dirty="0"/>
              <a:t> to </a:t>
            </a:r>
            <a:r>
              <a:rPr lang="es-ES" sz="2400" i="1" dirty="0" err="1"/>
              <a:t>make</a:t>
            </a:r>
            <a:r>
              <a:rPr lang="es-ES" sz="2400" i="1" dirty="0"/>
              <a:t> </a:t>
            </a:r>
            <a:r>
              <a:rPr lang="es-ES" sz="2400" i="1" dirty="0" err="1"/>
              <a:t>sense</a:t>
            </a:r>
            <a:r>
              <a:rPr lang="es-ES" sz="2400" i="1" dirty="0"/>
              <a:t>, </a:t>
            </a:r>
            <a:r>
              <a:rPr lang="es-ES" sz="2400" i="1" dirty="0" err="1"/>
              <a:t>despite</a:t>
            </a:r>
            <a:r>
              <a:rPr lang="es-ES" sz="2400" i="1" dirty="0"/>
              <a:t> </a:t>
            </a:r>
            <a:r>
              <a:rPr lang="es-ES" sz="2400" i="1" dirty="0" err="1"/>
              <a:t>seeming</a:t>
            </a:r>
            <a:r>
              <a:rPr lang="es-ES" sz="2400" i="1" dirty="0"/>
              <a:t> to </a:t>
            </a:r>
            <a:r>
              <a:rPr lang="es-ES" sz="2400" i="1" dirty="0" err="1"/>
              <a:t>conform</a:t>
            </a:r>
            <a:r>
              <a:rPr lang="es-ES" sz="2400" i="1" dirty="0"/>
              <a:t> to </a:t>
            </a:r>
            <a:r>
              <a:rPr lang="es-ES" sz="2400" i="1" dirty="0" err="1"/>
              <a:t>the</a:t>
            </a:r>
            <a:r>
              <a:rPr lang="es-ES" sz="2400" i="1" dirty="0"/>
              <a:t> </a:t>
            </a:r>
            <a:r>
              <a:rPr lang="es-ES" sz="2400" i="1" dirty="0" err="1"/>
              <a:t>semantic</a:t>
            </a:r>
            <a:r>
              <a:rPr lang="es-ES" sz="2400" i="1" dirty="0"/>
              <a:t> and </a:t>
            </a:r>
            <a:r>
              <a:rPr lang="es-ES" sz="2400" i="1" dirty="0" err="1"/>
              <a:t>syntactic</a:t>
            </a:r>
            <a:r>
              <a:rPr lang="es-ES" sz="2400" i="1" dirty="0"/>
              <a:t> rules </a:t>
            </a:r>
            <a:r>
              <a:rPr lang="es-ES" sz="2400" i="1" dirty="0" err="1"/>
              <a:t>governing</a:t>
            </a:r>
            <a:r>
              <a:rPr lang="es-ES" sz="2400" i="1" dirty="0"/>
              <a:t> verbal </a:t>
            </a:r>
            <a:r>
              <a:rPr lang="es-ES" sz="2400" i="1" dirty="0" err="1"/>
              <a:t>communication</a:t>
            </a:r>
            <a:r>
              <a:rPr lang="es-ES" sz="2400" i="1" dirty="0"/>
              <a:t> (</a:t>
            </a:r>
            <a:r>
              <a:rPr lang="es-ES" sz="2400" i="1" dirty="0" err="1"/>
              <a:t>including</a:t>
            </a:r>
            <a:r>
              <a:rPr lang="es-ES" sz="2400" i="1" dirty="0"/>
              <a:t> </a:t>
            </a:r>
            <a:r>
              <a:rPr lang="es-ES" sz="2400" i="1" dirty="0" err="1"/>
              <a:t>neologisms</a:t>
            </a:r>
            <a:r>
              <a:rPr lang="es-ES" sz="2400" i="1" dirty="0"/>
              <a:t>)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b="1" dirty="0"/>
              <a:t>Formal </a:t>
            </a:r>
            <a:r>
              <a:rPr lang="es-ES" sz="2400" b="1" dirty="0" err="1"/>
              <a:t>though</a:t>
            </a:r>
            <a:r>
              <a:rPr lang="es-ES" sz="2400" b="1" dirty="0"/>
              <a:t> </a:t>
            </a:r>
            <a:r>
              <a:rPr lang="es-ES" sz="2400" b="1" dirty="0" err="1"/>
              <a:t>disorder</a:t>
            </a:r>
            <a:r>
              <a:rPr lang="es-ES" sz="2400" dirty="0"/>
              <a:t>:  </a:t>
            </a:r>
            <a:r>
              <a:rPr lang="es-ES" sz="2400" dirty="0" err="1"/>
              <a:t>problems</a:t>
            </a:r>
            <a:r>
              <a:rPr lang="es-ES" sz="2400" dirty="0"/>
              <a:t>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way</a:t>
            </a:r>
            <a:r>
              <a:rPr lang="es-ES" sz="2400" dirty="0"/>
              <a:t> </a:t>
            </a:r>
            <a:r>
              <a:rPr lang="es-ES" sz="2400" dirty="0" err="1"/>
              <a:t>that</a:t>
            </a:r>
            <a:r>
              <a:rPr lang="es-ES" sz="2400" dirty="0"/>
              <a:t> </a:t>
            </a:r>
            <a:r>
              <a:rPr lang="es-ES" sz="2400" dirty="0" err="1"/>
              <a:t>disorganized</a:t>
            </a:r>
            <a:r>
              <a:rPr lang="es-ES" sz="2400" dirty="0"/>
              <a:t> </a:t>
            </a:r>
            <a:r>
              <a:rPr lang="es-ES" sz="2400" dirty="0" err="1"/>
              <a:t>thought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expressed</a:t>
            </a:r>
            <a:r>
              <a:rPr lang="es-ES" sz="2400" dirty="0"/>
              <a:t> in </a:t>
            </a:r>
            <a:r>
              <a:rPr lang="es-ES" sz="2400" dirty="0" err="1"/>
              <a:t>disorganized</a:t>
            </a:r>
            <a:r>
              <a:rPr lang="es-ES" sz="2400" dirty="0"/>
              <a:t> </a:t>
            </a:r>
            <a:r>
              <a:rPr lang="es-ES" sz="2400" dirty="0" err="1"/>
              <a:t>speech</a:t>
            </a:r>
            <a:endParaRPr lang="es-ES" sz="2400" dirty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2" name="Rectangle 1"/>
          <p:cNvSpPr/>
          <p:nvPr/>
        </p:nvSpPr>
        <p:spPr>
          <a:xfrm>
            <a:off x="2373917" y="815929"/>
            <a:ext cx="307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Regards thought </a:t>
            </a:r>
            <a:r>
              <a:rPr lang="en-US" sz="2400" b="1" dirty="0">
                <a:solidFill>
                  <a:srgbClr val="00B050"/>
                </a:solidFill>
              </a:rPr>
              <a:t>FORM</a:t>
            </a:r>
          </a:p>
        </p:txBody>
      </p:sp>
      <p:sp>
        <p:nvSpPr>
          <p:cNvPr id="4" name="Down Arrow 3"/>
          <p:cNvSpPr/>
          <p:nvPr/>
        </p:nvSpPr>
        <p:spPr>
          <a:xfrm>
            <a:off x="1768840" y="2368446"/>
            <a:ext cx="1693888" cy="419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840" y="3678210"/>
            <a:ext cx="51943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98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196" y="203859"/>
            <a:ext cx="8869033" cy="6498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r-IN" sz="3000" b="1" dirty="0"/>
              <a:t>…</a:t>
            </a:r>
            <a:r>
              <a:rPr lang="es-ES" sz="3000" b="1" dirty="0"/>
              <a:t> </a:t>
            </a:r>
            <a:r>
              <a:rPr lang="es-ES" sz="3000" b="1" dirty="0" err="1"/>
              <a:t>Desorganized</a:t>
            </a:r>
            <a:r>
              <a:rPr lang="es-ES" sz="3000" b="1" dirty="0"/>
              <a:t> </a:t>
            </a:r>
            <a:r>
              <a:rPr lang="es-ES" sz="3000" b="1" dirty="0" err="1"/>
              <a:t>behaviour</a:t>
            </a:r>
            <a:endParaRPr lang="es-ES" sz="3000" b="1" dirty="0"/>
          </a:p>
          <a:p>
            <a:pPr marL="0" indent="0">
              <a:buNone/>
            </a:pPr>
            <a:endParaRPr lang="es-ES" sz="1000" b="1" dirty="0"/>
          </a:p>
          <a:p>
            <a:pPr marL="0" indent="0">
              <a:buNone/>
            </a:pPr>
            <a:r>
              <a:rPr lang="es-ES" sz="2400" dirty="0"/>
              <a:t>- </a:t>
            </a:r>
            <a:r>
              <a:rPr lang="es-ES" sz="2400" dirty="0" err="1">
                <a:solidFill>
                  <a:srgbClr val="FF0000"/>
                </a:solidFill>
              </a:rPr>
              <a:t>Goal-directed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activity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almost</a:t>
            </a:r>
            <a:r>
              <a:rPr lang="es-ES" sz="2400" dirty="0"/>
              <a:t> </a:t>
            </a:r>
            <a:r>
              <a:rPr lang="es-ES" sz="2400" dirty="0" err="1"/>
              <a:t>universally</a:t>
            </a:r>
            <a:r>
              <a:rPr lang="es-ES" sz="2400" dirty="0"/>
              <a:t> </a:t>
            </a:r>
            <a:r>
              <a:rPr lang="es-ES" sz="2400" dirty="0" err="1"/>
              <a:t>disrupted</a:t>
            </a:r>
            <a:r>
              <a:rPr lang="es-ES" sz="2400" dirty="0"/>
              <a:t> in </a:t>
            </a:r>
            <a:r>
              <a:rPr lang="es-ES" sz="2400" dirty="0" err="1"/>
              <a:t>schizophrenia</a:t>
            </a:r>
            <a:r>
              <a:rPr lang="es-ES" sz="2400" dirty="0"/>
              <a:t>.</a:t>
            </a:r>
          </a:p>
          <a:p>
            <a:pPr marL="0" indent="0">
              <a:buNone/>
            </a:pPr>
            <a:r>
              <a:rPr lang="es-ES" sz="2400" dirty="0"/>
              <a:t>-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impairment</a:t>
            </a:r>
            <a:r>
              <a:rPr lang="es-ES" sz="2400" dirty="0"/>
              <a:t> </a:t>
            </a:r>
            <a:r>
              <a:rPr lang="es-ES" sz="2400" dirty="0" err="1"/>
              <a:t>occurs</a:t>
            </a:r>
            <a:r>
              <a:rPr lang="es-ES" sz="2400" dirty="0"/>
              <a:t> in </a:t>
            </a:r>
            <a:r>
              <a:rPr lang="es-ES" sz="2400" dirty="0" err="1"/>
              <a:t>areas</a:t>
            </a:r>
            <a:r>
              <a:rPr lang="es-ES" sz="2400" dirty="0"/>
              <a:t> of </a:t>
            </a:r>
            <a:r>
              <a:rPr lang="es-ES" sz="2400" dirty="0" err="1"/>
              <a:t>routine</a:t>
            </a:r>
            <a:r>
              <a:rPr lang="es-ES" sz="2400" dirty="0"/>
              <a:t> </a:t>
            </a:r>
            <a:r>
              <a:rPr lang="es-ES" sz="2400" dirty="0" err="1"/>
              <a:t>daily</a:t>
            </a:r>
            <a:r>
              <a:rPr lang="es-ES" sz="2400" dirty="0"/>
              <a:t> </a:t>
            </a:r>
            <a:r>
              <a:rPr lang="es-ES" sz="2400" dirty="0" err="1"/>
              <a:t>functioning</a:t>
            </a:r>
            <a:r>
              <a:rPr lang="es-ES" sz="2400" dirty="0"/>
              <a:t>, </a:t>
            </a:r>
            <a:r>
              <a:rPr lang="es-ES" sz="2400" dirty="0" err="1"/>
              <a:t>such</a:t>
            </a:r>
            <a:r>
              <a:rPr lang="es-ES" sz="2400" dirty="0"/>
              <a:t> as </a:t>
            </a:r>
            <a:r>
              <a:rPr lang="es-ES" sz="2400" dirty="0" err="1"/>
              <a:t>work</a:t>
            </a:r>
            <a:r>
              <a:rPr lang="es-ES" sz="2400" dirty="0"/>
              <a:t>, social </a:t>
            </a:r>
            <a:r>
              <a:rPr lang="es-ES" sz="2400" dirty="0" err="1"/>
              <a:t>relations</a:t>
            </a:r>
            <a:r>
              <a:rPr lang="es-ES" sz="2400" dirty="0"/>
              <a:t>, and </a:t>
            </a:r>
            <a:r>
              <a:rPr lang="es-ES" sz="2400" dirty="0" err="1"/>
              <a:t>self-care</a:t>
            </a:r>
            <a:r>
              <a:rPr lang="es-ES" sz="2400" dirty="0"/>
              <a:t> (</a:t>
            </a:r>
            <a:r>
              <a:rPr lang="es-ES" sz="2400" dirty="0" err="1"/>
              <a:t>e.g</a:t>
            </a:r>
            <a:r>
              <a:rPr lang="es-ES" sz="2400" dirty="0"/>
              <a:t>. </a:t>
            </a:r>
            <a:r>
              <a:rPr lang="es-ES" sz="2400" dirty="0" err="1"/>
              <a:t>Unusual</a:t>
            </a:r>
            <a:r>
              <a:rPr lang="es-ES" sz="2400" dirty="0"/>
              <a:t> </a:t>
            </a:r>
            <a:r>
              <a:rPr lang="es-ES" sz="2400" dirty="0" err="1"/>
              <a:t>dress</a:t>
            </a:r>
            <a:r>
              <a:rPr lang="es-ES" sz="2400" dirty="0"/>
              <a:t>).</a:t>
            </a:r>
          </a:p>
          <a:p>
            <a:pPr marL="0" indent="0">
              <a:buNone/>
            </a:pPr>
            <a:endParaRPr lang="es-E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795" y="2706538"/>
            <a:ext cx="5699833" cy="399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16"/>
          <a:stretch/>
        </p:blipFill>
        <p:spPr>
          <a:xfrm>
            <a:off x="4512039" y="323407"/>
            <a:ext cx="4715786" cy="353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58" r="5662"/>
          <a:stretch/>
        </p:blipFill>
        <p:spPr>
          <a:xfrm>
            <a:off x="0" y="158888"/>
            <a:ext cx="4512039" cy="641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6931" y="4289867"/>
            <a:ext cx="4212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Catatonia stupor</a:t>
            </a:r>
            <a:r>
              <a:rPr lang="en-US" sz="2400" dirty="0"/>
              <a:t>: virtual absence of all movement and speech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8406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60" y="-112143"/>
            <a:ext cx="5146002" cy="70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6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196" y="203859"/>
            <a:ext cx="8869033" cy="6498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The hallmark of schizophrenia is </a:t>
            </a:r>
            <a:r>
              <a:rPr lang="en-US" sz="2400" b="1" dirty="0"/>
              <a:t>psychosis</a:t>
            </a:r>
            <a:r>
              <a:rPr lang="en-US" sz="2400" dirty="0"/>
              <a:t>:</a:t>
            </a:r>
            <a:endParaRPr lang="es-ES" sz="2400" dirty="0"/>
          </a:p>
          <a:p>
            <a:pPr marL="0" indent="0" algn="ctr">
              <a:buNone/>
            </a:pPr>
            <a:r>
              <a:rPr lang="en-US" sz="2400" u="sng" dirty="0"/>
              <a:t>a significant loss of contact with reality</a:t>
            </a:r>
          </a:p>
          <a:p>
            <a:pPr marL="0" indent="0">
              <a:buNone/>
            </a:pPr>
            <a:r>
              <a:rPr lang="en-US" sz="2400" dirty="0"/>
              <a:t>Origins of the construct: </a:t>
            </a:r>
          </a:p>
          <a:p>
            <a:pPr>
              <a:buFontTx/>
              <a:buChar char="-"/>
            </a:pPr>
            <a:r>
              <a:rPr lang="en-US" sz="2400" dirty="0"/>
              <a:t>John Haslam (-1800- </a:t>
            </a:r>
            <a:r>
              <a:rPr lang="en-US" sz="2400" dirty="0" err="1"/>
              <a:t>Bethlem</a:t>
            </a:r>
            <a:r>
              <a:rPr lang="en-US" sz="2400" dirty="0"/>
              <a:t> Hospital in London)</a:t>
            </a:r>
          </a:p>
          <a:p>
            <a:pPr marL="0" indent="0">
              <a:buNone/>
            </a:pPr>
            <a:r>
              <a:rPr lang="en-US" sz="2400" dirty="0"/>
              <a:t>    The first patient description of what we call today schizophrenia</a:t>
            </a:r>
          </a:p>
          <a:p>
            <a:pPr>
              <a:buFontTx/>
              <a:buChar char="-"/>
            </a:pP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Emil </a:t>
            </a:r>
            <a:r>
              <a:rPr lang="es-ES" sz="2400" dirty="0" err="1"/>
              <a:t>Kraepelin</a:t>
            </a:r>
            <a:r>
              <a:rPr lang="es-ES" sz="2400" dirty="0"/>
              <a:t> </a:t>
            </a:r>
            <a:r>
              <a:rPr lang="es-ES" sz="2400" dirty="0" err="1"/>
              <a:t>carefully</a:t>
            </a:r>
            <a:r>
              <a:rPr lang="es-ES" sz="2400" dirty="0"/>
              <a:t> </a:t>
            </a:r>
            <a:r>
              <a:rPr lang="es-ES" sz="2400" dirty="0" err="1"/>
              <a:t>described</a:t>
            </a:r>
            <a:r>
              <a:rPr lang="es-ES" sz="2400" dirty="0"/>
              <a:t>                                                                 </a:t>
            </a:r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we</a:t>
            </a:r>
            <a:r>
              <a:rPr lang="es-ES" sz="2400" dirty="0"/>
              <a:t> </a:t>
            </a:r>
            <a:r>
              <a:rPr lang="es-ES" sz="2400" dirty="0" err="1"/>
              <a:t>now</a:t>
            </a:r>
            <a:r>
              <a:rPr lang="es-ES" sz="2400" dirty="0"/>
              <a:t> </a:t>
            </a:r>
            <a:r>
              <a:rPr lang="es-ES" sz="2400" dirty="0" err="1"/>
              <a:t>regard</a:t>
            </a:r>
            <a:r>
              <a:rPr lang="es-ES" sz="2400" dirty="0"/>
              <a:t> as </a:t>
            </a:r>
            <a:r>
              <a:rPr lang="es-ES" sz="2400" dirty="0" err="1"/>
              <a:t>schizophrenia</a:t>
            </a:r>
            <a:r>
              <a:rPr lang="es-ES" sz="2400" dirty="0"/>
              <a:t>                                                      (</a:t>
            </a:r>
            <a:r>
              <a:rPr lang="es-ES" sz="2400" i="1" dirty="0" err="1"/>
              <a:t>dementia</a:t>
            </a:r>
            <a:r>
              <a:rPr lang="es-ES" sz="2400" i="1" dirty="0"/>
              <a:t> </a:t>
            </a:r>
            <a:r>
              <a:rPr lang="es-ES" sz="2400" i="1" dirty="0" err="1"/>
              <a:t>praecox</a:t>
            </a:r>
            <a:r>
              <a:rPr lang="es-ES" sz="2400" dirty="0"/>
              <a:t>: mental                                                                  </a:t>
            </a:r>
            <a:r>
              <a:rPr lang="es-ES" sz="2400" dirty="0" err="1"/>
              <a:t>deterioration</a:t>
            </a:r>
            <a:r>
              <a:rPr lang="es-ES" sz="2400" dirty="0"/>
              <a:t> </a:t>
            </a:r>
            <a:r>
              <a:rPr lang="es-ES" sz="2400" dirty="0" err="1"/>
              <a:t>early</a:t>
            </a:r>
            <a:r>
              <a:rPr lang="es-ES" sz="2400" dirty="0"/>
              <a:t> in </a:t>
            </a:r>
            <a:r>
              <a:rPr lang="es-ES" sz="2400" dirty="0" err="1"/>
              <a:t>life</a:t>
            </a:r>
            <a:r>
              <a:rPr lang="es-ES" sz="2400" dirty="0"/>
              <a:t>)</a:t>
            </a:r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084" y="3190875"/>
            <a:ext cx="1714500" cy="27622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642" y="2967566"/>
            <a:ext cx="2109295" cy="320886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8652" y="4635490"/>
            <a:ext cx="845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/>
              <a:t>Eugen </a:t>
            </a:r>
            <a:r>
              <a:rPr lang="en-US" sz="2200" dirty="0" err="1"/>
              <a:t>Bleuler</a:t>
            </a:r>
            <a:r>
              <a:rPr lang="en-US" sz="2200" dirty="0"/>
              <a:t> used schizophrenia  </a:t>
            </a:r>
          </a:p>
          <a:p>
            <a:r>
              <a:rPr lang="en-US" sz="2200" dirty="0"/>
              <a:t>(from the Greek roots of </a:t>
            </a:r>
            <a:r>
              <a:rPr lang="en-US" sz="2200" i="1" dirty="0" err="1"/>
              <a:t>sxizo</a:t>
            </a:r>
            <a:r>
              <a:rPr lang="en-US" sz="2200" dirty="0"/>
              <a:t>, </a:t>
            </a:r>
          </a:p>
          <a:p>
            <a:r>
              <a:rPr lang="en-US" sz="2200" dirty="0"/>
              <a:t>meaning  “</a:t>
            </a:r>
            <a:r>
              <a:rPr lang="en-US" sz="2200" i="1" dirty="0"/>
              <a:t>to split or crack</a:t>
            </a:r>
            <a:r>
              <a:rPr lang="en-US" sz="2200" dirty="0"/>
              <a:t>,”                               </a:t>
            </a:r>
          </a:p>
          <a:p>
            <a:r>
              <a:rPr lang="en-US" sz="2200" dirty="0"/>
              <a:t> and </a:t>
            </a:r>
            <a:r>
              <a:rPr lang="en-US" sz="2200" i="1" dirty="0" err="1"/>
              <a:t>phren</a:t>
            </a:r>
            <a:r>
              <a:rPr lang="en-US" sz="2200" dirty="0"/>
              <a:t>, meaning “</a:t>
            </a:r>
            <a:r>
              <a:rPr lang="en-US" sz="2200" i="1" dirty="0"/>
              <a:t>mind</a:t>
            </a:r>
            <a:r>
              <a:rPr lang="en-US" sz="2200" dirty="0"/>
              <a:t>”)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274143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196" y="203859"/>
            <a:ext cx="8869033" cy="6498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000" dirty="0" err="1"/>
              <a:t>Epidemiology</a:t>
            </a:r>
            <a:endParaRPr lang="es-ES" sz="3000" dirty="0"/>
          </a:p>
          <a:p>
            <a:pPr marL="0" indent="0">
              <a:buNone/>
            </a:pPr>
            <a:r>
              <a:rPr lang="es-ES" sz="2400" dirty="0" err="1"/>
              <a:t>Life-prevalence</a:t>
            </a:r>
            <a:r>
              <a:rPr lang="es-ES" sz="2400" dirty="0"/>
              <a:t> &lt; 1%</a:t>
            </a:r>
          </a:p>
          <a:p>
            <a:pPr marL="0" indent="0">
              <a:buNone/>
            </a:pPr>
            <a:r>
              <a:rPr lang="es-ES" sz="2400" dirty="0" err="1"/>
              <a:t>People</a:t>
            </a:r>
            <a:r>
              <a:rPr lang="es-ES" sz="2400" dirty="0"/>
              <a:t> at </a:t>
            </a:r>
            <a:r>
              <a:rPr lang="es-ES" sz="2400" dirty="0" err="1"/>
              <a:t>higher</a:t>
            </a:r>
            <a:r>
              <a:rPr lang="es-ES" sz="2400" dirty="0"/>
              <a:t> </a:t>
            </a:r>
            <a:r>
              <a:rPr lang="es-ES" sz="2400" dirty="0" err="1"/>
              <a:t>risk</a:t>
            </a:r>
            <a:r>
              <a:rPr lang="es-ES" sz="2400" dirty="0"/>
              <a:t> of </a:t>
            </a:r>
            <a:r>
              <a:rPr lang="es-ES" sz="2400" dirty="0" err="1"/>
              <a:t>developing</a:t>
            </a:r>
            <a:r>
              <a:rPr lang="es-ES" sz="2400" dirty="0"/>
              <a:t> </a:t>
            </a:r>
            <a:r>
              <a:rPr lang="es-ES" sz="2400" dirty="0" err="1"/>
              <a:t>schizophrenia</a:t>
            </a:r>
            <a:r>
              <a:rPr lang="es-ES" sz="2400" dirty="0"/>
              <a:t>:</a:t>
            </a:r>
          </a:p>
          <a:p>
            <a:pPr>
              <a:buFontTx/>
              <a:buChar char="-"/>
            </a:pPr>
            <a:r>
              <a:rPr lang="es-ES" sz="2400" dirty="0" err="1"/>
              <a:t>Older</a:t>
            </a:r>
            <a:r>
              <a:rPr lang="es-ES" sz="2400" dirty="0"/>
              <a:t> </a:t>
            </a:r>
            <a:r>
              <a:rPr lang="es-ES" sz="2400" dirty="0" err="1"/>
              <a:t>parents</a:t>
            </a:r>
            <a:r>
              <a:rPr lang="es-ES" sz="2400" dirty="0"/>
              <a:t> (45-50 </a:t>
            </a:r>
            <a:r>
              <a:rPr lang="es-ES" sz="2400" dirty="0" err="1"/>
              <a:t>years-old</a:t>
            </a:r>
            <a:r>
              <a:rPr lang="es-ES" sz="2400" dirty="0"/>
              <a:t>) at </a:t>
            </a:r>
            <a:r>
              <a:rPr lang="es-ES" sz="2400" dirty="0" err="1"/>
              <a:t>their</a:t>
            </a:r>
            <a:r>
              <a:rPr lang="es-ES" sz="2400" dirty="0"/>
              <a:t> </a:t>
            </a:r>
            <a:r>
              <a:rPr lang="es-ES" sz="2400" dirty="0" err="1"/>
              <a:t>birth</a:t>
            </a:r>
            <a:r>
              <a:rPr lang="es-ES" sz="2400" dirty="0"/>
              <a:t> -&gt; 2-3 times more </a:t>
            </a:r>
            <a:r>
              <a:rPr lang="es-ES" sz="2400" dirty="0" err="1"/>
              <a:t>risk</a:t>
            </a:r>
            <a:endParaRPr lang="es-ES" sz="2400" dirty="0"/>
          </a:p>
          <a:p>
            <a:r>
              <a:rPr lang="es-ES" sz="2400" dirty="0" err="1"/>
              <a:t>Parents</a:t>
            </a:r>
            <a:r>
              <a:rPr lang="es-ES" sz="2400" dirty="0"/>
              <a:t> </a:t>
            </a:r>
            <a:r>
              <a:rPr lang="es-ES" sz="2400" dirty="0" err="1"/>
              <a:t>who</a:t>
            </a:r>
            <a:r>
              <a:rPr lang="es-ES" sz="2400" dirty="0"/>
              <a:t> </a:t>
            </a:r>
            <a:r>
              <a:rPr lang="es-ES" sz="2400" dirty="0" err="1"/>
              <a:t>work</a:t>
            </a:r>
            <a:r>
              <a:rPr lang="es-ES" sz="2400" dirty="0"/>
              <a:t> as a </a:t>
            </a:r>
            <a:r>
              <a:rPr lang="es-ES" sz="2400" dirty="0" err="1"/>
              <a:t>dry</a:t>
            </a:r>
            <a:r>
              <a:rPr lang="es-ES" sz="2400" dirty="0"/>
              <a:t> </a:t>
            </a:r>
            <a:r>
              <a:rPr lang="es-ES" sz="2400" dirty="0" err="1"/>
              <a:t>cleaner</a:t>
            </a:r>
            <a:r>
              <a:rPr lang="es-ES" sz="2400" dirty="0"/>
              <a:t> (And </a:t>
            </a:r>
            <a:r>
              <a:rPr lang="es-ES" sz="2400" dirty="0" err="1"/>
              <a:t>organic</a:t>
            </a:r>
            <a:r>
              <a:rPr lang="es-ES" sz="2400" dirty="0"/>
              <a:t> </a:t>
            </a:r>
            <a:r>
              <a:rPr lang="es-ES" sz="2400" dirty="0" err="1"/>
              <a:t>solvents</a:t>
            </a:r>
            <a:r>
              <a:rPr lang="es-ES" sz="2400" dirty="0"/>
              <a:t> </a:t>
            </a:r>
            <a:r>
              <a:rPr lang="es-ES" sz="2400" dirty="0" err="1"/>
              <a:t>used</a:t>
            </a:r>
            <a:r>
              <a:rPr lang="es-ES" sz="2400" dirty="0"/>
              <a:t> </a:t>
            </a:r>
            <a:r>
              <a:rPr lang="en-US" sz="2400" dirty="0"/>
              <a:t>in the dry cleaning business might disrupt fetal neurodevelopment</a:t>
            </a: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Afro </a:t>
            </a:r>
            <a:r>
              <a:rPr lang="es-ES" sz="2400" dirty="0" err="1"/>
              <a:t>Caribbean</a:t>
            </a:r>
            <a:r>
              <a:rPr lang="es-ES" sz="2400" dirty="0"/>
              <a:t> </a:t>
            </a:r>
            <a:r>
              <a:rPr lang="es-ES" sz="2400" dirty="0" err="1"/>
              <a:t>people</a:t>
            </a:r>
            <a:r>
              <a:rPr lang="es-ES" sz="2400" dirty="0"/>
              <a:t> living in </a:t>
            </a:r>
            <a:r>
              <a:rPr lang="es-ES" sz="2400" dirty="0" err="1"/>
              <a:t>the</a:t>
            </a:r>
            <a:r>
              <a:rPr lang="es-ES" sz="2400" dirty="0"/>
              <a:t> UK</a:t>
            </a:r>
          </a:p>
          <a:p>
            <a:pPr>
              <a:buFontTx/>
              <a:buChar char="-"/>
            </a:pPr>
            <a:endParaRPr lang="es-ES" sz="800" dirty="0"/>
          </a:p>
          <a:p>
            <a:pPr marL="0" indent="0">
              <a:buNone/>
            </a:pPr>
            <a:r>
              <a:rPr lang="es-ES" sz="2400" b="1" dirty="0" err="1"/>
              <a:t>Beggining</a:t>
            </a:r>
            <a:r>
              <a:rPr lang="es-ES" sz="2400" dirty="0"/>
              <a:t>: late </a:t>
            </a:r>
            <a:r>
              <a:rPr lang="es-ES" sz="2400" dirty="0" err="1"/>
              <a:t>adolescence</a:t>
            </a:r>
            <a:r>
              <a:rPr lang="es-ES" sz="2400" dirty="0"/>
              <a:t> &amp; </a:t>
            </a:r>
            <a:r>
              <a:rPr lang="es-ES" sz="2400" dirty="0" err="1"/>
              <a:t>early</a:t>
            </a:r>
            <a:r>
              <a:rPr lang="es-ES" sz="2400" dirty="0"/>
              <a:t> </a:t>
            </a:r>
            <a:r>
              <a:rPr lang="es-ES" sz="2400" dirty="0" err="1"/>
              <a:t>adulthood</a:t>
            </a:r>
            <a:r>
              <a:rPr lang="es-ES" sz="2400" dirty="0"/>
              <a:t> (</a:t>
            </a:r>
            <a:r>
              <a:rPr lang="es-ES" sz="2400" dirty="0" err="1"/>
              <a:t>earlier</a:t>
            </a:r>
            <a:r>
              <a:rPr lang="es-ES" sz="2400" dirty="0"/>
              <a:t> in </a:t>
            </a:r>
            <a:r>
              <a:rPr lang="es-ES" sz="2400" dirty="0" err="1"/>
              <a:t>men</a:t>
            </a:r>
            <a:r>
              <a:rPr lang="es-ES" sz="2400" dirty="0"/>
              <a:t>)</a:t>
            </a:r>
          </a:p>
          <a:p>
            <a:pPr marL="0" indent="0">
              <a:buNone/>
            </a:pPr>
            <a:r>
              <a:rPr lang="es-ES" sz="2400" dirty="0" err="1"/>
              <a:t>Gender</a:t>
            </a:r>
            <a:r>
              <a:rPr lang="es-ES" sz="2400" dirty="0"/>
              <a:t> ratio 1.4:1 </a:t>
            </a:r>
          </a:p>
          <a:p>
            <a:pPr marL="0" indent="0">
              <a:buNone/>
            </a:pPr>
            <a:r>
              <a:rPr lang="es-ES" sz="2400" dirty="0"/>
              <a:t>More </a:t>
            </a:r>
            <a:r>
              <a:rPr lang="es-ES" sz="2400" dirty="0" err="1"/>
              <a:t>severe</a:t>
            </a:r>
            <a:r>
              <a:rPr lang="es-ES" sz="2400" dirty="0"/>
              <a:t> </a:t>
            </a:r>
            <a:r>
              <a:rPr lang="es-ES" sz="2400" dirty="0" err="1"/>
              <a:t>forms</a:t>
            </a:r>
            <a:r>
              <a:rPr lang="es-ES" sz="2400" dirty="0"/>
              <a:t> in males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628" y="3943700"/>
            <a:ext cx="4953601" cy="29143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010" y="5058601"/>
            <a:ext cx="4163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Late-onset pattern in women is associated with a more severe clinical presentation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25291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2" r="4581" b="3011"/>
          <a:stretch/>
        </p:blipFill>
        <p:spPr>
          <a:xfrm>
            <a:off x="61805" y="0"/>
            <a:ext cx="8823189" cy="5799666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 flipV="1">
            <a:off x="406400" y="3547533"/>
            <a:ext cx="1820333" cy="84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 flipV="1">
            <a:off x="307340" y="4876800"/>
            <a:ext cx="873760" cy="5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406400" y="5071533"/>
            <a:ext cx="910166" cy="84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5147733" y="1593635"/>
            <a:ext cx="3318087" cy="95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5181600" y="3327400"/>
            <a:ext cx="2523067" cy="84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5147733" y="4038601"/>
            <a:ext cx="2929467" cy="84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6443133" y="4229100"/>
            <a:ext cx="1443567" cy="304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4775200" y="5317067"/>
            <a:ext cx="4199467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-9313" y="5811392"/>
            <a:ext cx="9225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Delusions are deemed bizarre if they are </a:t>
            </a:r>
            <a:r>
              <a:rPr lang="en-US" sz="1600" b="1" dirty="0"/>
              <a:t>clearly implausible and not understandable to same-culture peers </a:t>
            </a:r>
            <a:r>
              <a:rPr lang="en-US" sz="1600" dirty="0"/>
              <a:t>and do </a:t>
            </a:r>
            <a:r>
              <a:rPr lang="en-US" sz="1600" b="1" dirty="0"/>
              <a:t>not derive from ordinary life experiences. </a:t>
            </a:r>
            <a:r>
              <a:rPr lang="en-US" sz="1600" dirty="0"/>
              <a:t>An example named by the DSM-5 is a belief that someone replaced all of one's internal organs with someone else's without leaving a scar.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252213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00701"/>
            <a:ext cx="7886700" cy="1325563"/>
          </a:xfrm>
        </p:spPr>
        <p:txBody>
          <a:bodyPr/>
          <a:lstStyle/>
          <a:p>
            <a:r>
              <a:rPr lang="es-ES" dirty="0" err="1"/>
              <a:t>Delusions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72" y="1334667"/>
            <a:ext cx="85153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01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70" y="1017917"/>
            <a:ext cx="8798647" cy="49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8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196" y="203859"/>
            <a:ext cx="8834529" cy="62918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3200" b="1" dirty="0"/>
              <a:t>1.  </a:t>
            </a:r>
            <a:r>
              <a:rPr lang="es-ES" sz="3200" b="1" dirty="0" err="1"/>
              <a:t>Delusions</a:t>
            </a:r>
            <a:r>
              <a:rPr lang="es-ES" sz="3200" b="1" dirty="0"/>
              <a:t> </a:t>
            </a:r>
            <a:r>
              <a:rPr lang="es-ES" sz="3200" b="1" dirty="0" err="1"/>
              <a:t>or</a:t>
            </a:r>
            <a:r>
              <a:rPr lang="es-ES" sz="3200" b="1" dirty="0"/>
              <a:t> false </a:t>
            </a:r>
            <a:r>
              <a:rPr lang="es-ES" sz="3200" b="1" dirty="0" err="1"/>
              <a:t>beliefs</a:t>
            </a:r>
            <a:endParaRPr lang="es-ES" sz="900" b="1" dirty="0"/>
          </a:p>
          <a:p>
            <a:pPr marL="0" indent="0">
              <a:buNone/>
            </a:pPr>
            <a:endParaRPr lang="es-ES" sz="2600" b="1" dirty="0"/>
          </a:p>
          <a:p>
            <a:pPr marL="0" indent="0">
              <a:buNone/>
            </a:pPr>
            <a:r>
              <a:rPr lang="en-US" sz="2600" i="1" dirty="0"/>
              <a:t>An </a:t>
            </a:r>
            <a:r>
              <a:rPr lang="en-US" sz="2600" b="1" i="1" dirty="0"/>
              <a:t>erroneous belief </a:t>
            </a:r>
            <a:r>
              <a:rPr lang="en-US" sz="2600" i="1" dirty="0"/>
              <a:t>that is fixed and firmly held despite clear contradictory evidence (in 90% of patients)</a:t>
            </a:r>
          </a:p>
          <a:p>
            <a:pPr marL="0" indent="0">
              <a:buNone/>
            </a:pPr>
            <a:r>
              <a:rPr lang="en-US" sz="2600" b="1" dirty="0"/>
              <a:t>                              </a:t>
            </a:r>
            <a:r>
              <a:rPr lang="en-US" sz="2600" dirty="0"/>
              <a:t>Regards </a:t>
            </a:r>
            <a:r>
              <a:rPr lang="en-US" sz="2600" b="1" dirty="0">
                <a:solidFill>
                  <a:srgbClr val="00B050"/>
                </a:solidFill>
              </a:rPr>
              <a:t>THE CONTENT </a:t>
            </a:r>
            <a:r>
              <a:rPr lang="en-US" sz="2600" dirty="0"/>
              <a:t>of the thought</a:t>
            </a:r>
            <a:endParaRPr lang="es-ES" sz="2600" dirty="0"/>
          </a:p>
          <a:p>
            <a:pPr marL="0" indent="0">
              <a:buNone/>
            </a:pPr>
            <a:r>
              <a:rPr lang="es-ES" sz="2600" dirty="0" err="1"/>
              <a:t>Types</a:t>
            </a:r>
            <a:r>
              <a:rPr lang="es-ES" sz="2600" dirty="0"/>
              <a:t>:</a:t>
            </a:r>
          </a:p>
          <a:p>
            <a:r>
              <a:rPr lang="en-US" sz="2600" dirty="0"/>
              <a:t>One’s thoughts, feelings, or actions are being </a:t>
            </a:r>
            <a:r>
              <a:rPr lang="en-US" sz="2600" dirty="0">
                <a:solidFill>
                  <a:schemeClr val="accent2"/>
                </a:solidFill>
              </a:rPr>
              <a:t>controlled by external agents</a:t>
            </a:r>
            <a:r>
              <a:rPr lang="en-US" sz="2600" dirty="0"/>
              <a:t> (</a:t>
            </a:r>
            <a:r>
              <a:rPr lang="en-US" sz="2600" b="1" dirty="0"/>
              <a:t>made feelings or impulses</a:t>
            </a:r>
            <a:r>
              <a:rPr lang="en-US" sz="2600" dirty="0"/>
              <a:t>)</a:t>
            </a:r>
          </a:p>
          <a:p>
            <a:r>
              <a:rPr lang="en-US" sz="2600" dirty="0"/>
              <a:t>One’s private thoughts are being </a:t>
            </a:r>
            <a:r>
              <a:rPr lang="en-US" sz="2600" dirty="0">
                <a:solidFill>
                  <a:schemeClr val="accent2"/>
                </a:solidFill>
              </a:rPr>
              <a:t>broadcast</a:t>
            </a:r>
            <a:r>
              <a:rPr lang="en-US" sz="2600" dirty="0"/>
              <a:t> indiscriminately to others (</a:t>
            </a:r>
            <a:r>
              <a:rPr lang="en-US" sz="2600" b="1" dirty="0"/>
              <a:t>thought broadcasting</a:t>
            </a:r>
            <a:r>
              <a:rPr lang="en-US" sz="2600" dirty="0"/>
              <a:t>)</a:t>
            </a:r>
          </a:p>
          <a:p>
            <a:r>
              <a:rPr lang="en-US" sz="2600" dirty="0"/>
              <a:t>One´s thoughts are being </a:t>
            </a:r>
            <a:r>
              <a:rPr lang="en-US" sz="2600" dirty="0">
                <a:solidFill>
                  <a:schemeClr val="accent2"/>
                </a:solidFill>
              </a:rPr>
              <a:t>inserted</a:t>
            </a:r>
            <a:r>
              <a:rPr lang="en-US" sz="2600" u="sng" dirty="0">
                <a:solidFill>
                  <a:schemeClr val="accent2"/>
                </a:solidFill>
              </a:rPr>
              <a:t> </a:t>
            </a:r>
            <a:r>
              <a:rPr lang="en-US" sz="2600" dirty="0"/>
              <a:t>into one’s brain by some external agency (</a:t>
            </a:r>
            <a:r>
              <a:rPr lang="en-US" sz="2600" b="1" dirty="0"/>
              <a:t>thought insertion</a:t>
            </a:r>
            <a:r>
              <a:rPr lang="en-US" sz="2600" dirty="0"/>
              <a:t>)</a:t>
            </a:r>
          </a:p>
          <a:p>
            <a:r>
              <a:rPr lang="en-US" sz="2600" dirty="0"/>
              <a:t>Some external agency has </a:t>
            </a:r>
            <a:r>
              <a:rPr lang="en-US" sz="2600" dirty="0">
                <a:solidFill>
                  <a:schemeClr val="accent2"/>
                </a:solidFill>
              </a:rPr>
              <a:t>robbed one’s thoughts </a:t>
            </a:r>
            <a:r>
              <a:rPr lang="en-US" sz="2600" dirty="0"/>
              <a:t>(</a:t>
            </a:r>
            <a:r>
              <a:rPr lang="en-US" sz="2600" b="1" dirty="0"/>
              <a:t>thought withdrawal</a:t>
            </a:r>
            <a:r>
              <a:rPr lang="en-US" sz="2600" dirty="0"/>
              <a:t>)</a:t>
            </a:r>
          </a:p>
          <a:p>
            <a:r>
              <a:rPr lang="en-US" sz="2600" dirty="0"/>
              <a:t>Some neutral environmental event (such as a television program or a song on the radio) is believed to have </a:t>
            </a:r>
            <a:r>
              <a:rPr lang="en-US" sz="2600" b="1" dirty="0">
                <a:solidFill>
                  <a:schemeClr val="accent2"/>
                </a:solidFill>
              </a:rPr>
              <a:t>special and personal meaning </a:t>
            </a:r>
            <a:r>
              <a:rPr lang="en-US" sz="2600" dirty="0"/>
              <a:t>intended only for the person (</a:t>
            </a:r>
            <a:r>
              <a:rPr lang="en-US" sz="2600" b="1" dirty="0"/>
              <a:t>delusions of reference</a:t>
            </a:r>
            <a:r>
              <a:rPr lang="en-US" sz="2600" dirty="0"/>
              <a:t>)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031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196" y="203859"/>
            <a:ext cx="8869033" cy="64988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3000" b="1" dirty="0"/>
              <a:t>2. </a:t>
            </a:r>
            <a:r>
              <a:rPr lang="es-ES" sz="3000" b="1" dirty="0" err="1"/>
              <a:t>Hallucinations</a:t>
            </a:r>
            <a:endParaRPr lang="es-ES" sz="3000" b="1" dirty="0"/>
          </a:p>
          <a:p>
            <a:pPr marL="0" indent="0">
              <a:buNone/>
            </a:pPr>
            <a:endParaRPr lang="es-ES" sz="3000" b="1" dirty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n-US" sz="2400" i="1" dirty="0"/>
              <a:t>A </a:t>
            </a:r>
            <a:r>
              <a:rPr lang="en-US" sz="2400" b="1" i="1" dirty="0"/>
              <a:t>sensory experience </a:t>
            </a:r>
            <a:r>
              <a:rPr lang="en-US" sz="2400" i="1" dirty="0"/>
              <a:t>that seems real to the person having it, but occurs in the absence of any external perceptual stimulus.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dirty="0"/>
              <a:t>                          Regards </a:t>
            </a:r>
            <a:r>
              <a:rPr lang="en-US" sz="2400" b="1" dirty="0">
                <a:solidFill>
                  <a:srgbClr val="00B050"/>
                </a:solidFill>
              </a:rPr>
              <a:t>THE CONTENT </a:t>
            </a:r>
            <a:r>
              <a:rPr lang="en-US" sz="2400" dirty="0"/>
              <a:t>of the thought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Types: in any sensory modality </a:t>
            </a:r>
            <a:r>
              <a:rPr lang="en-US" sz="2000" dirty="0"/>
              <a:t>Auditory, visual, olfactory, tactile, or gustatory</a:t>
            </a:r>
            <a:endParaRPr lang="es-E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Auditory hallucinations are the most common (even in deaf patients)</a:t>
            </a:r>
          </a:p>
          <a:p>
            <a:pPr marL="0" indent="0">
              <a:buNone/>
            </a:pPr>
            <a:endParaRPr lang="en-US" sz="200" dirty="0"/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  https://www.youtube.com/watch?v=POwRthssVaI</a:t>
            </a:r>
            <a:endParaRPr lang="en-US" sz="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Are patients who are hallucinating really hearing voices?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9050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</TotalTime>
  <Words>606</Words>
  <Application>Microsoft Office PowerPoint</Application>
  <PresentationFormat>Presentación en pantalla (4:3)</PresentationFormat>
  <Paragraphs>75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Mangal</vt:lpstr>
      <vt:lpstr>Wingdings</vt:lpstr>
      <vt:lpstr>Office Theme</vt:lpstr>
      <vt:lpstr>Schizophrenia (Part I)</vt:lpstr>
      <vt:lpstr>Presentación de PowerPoint</vt:lpstr>
      <vt:lpstr>Presentación de PowerPoint</vt:lpstr>
      <vt:lpstr>Presentación de PowerPoint</vt:lpstr>
      <vt:lpstr>Presentación de PowerPoint</vt:lpstr>
      <vt:lpstr>Delusions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Schizophrenia</dc:title>
  <dc:creator>Cristina Nombela</dc:creator>
  <cp:lastModifiedBy>Cristina Nombela</cp:lastModifiedBy>
  <cp:revision>88</cp:revision>
  <dcterms:created xsi:type="dcterms:W3CDTF">2018-04-03T16:32:17Z</dcterms:created>
  <dcterms:modified xsi:type="dcterms:W3CDTF">2019-12-03T14:10:57Z</dcterms:modified>
</cp:coreProperties>
</file>