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7" r:id="rId3"/>
    <p:sldId id="262" r:id="rId4"/>
    <p:sldId id="268" r:id="rId5"/>
    <p:sldId id="271" r:id="rId6"/>
    <p:sldId id="272" r:id="rId7"/>
    <p:sldId id="273" r:id="rId8"/>
    <p:sldId id="293" r:id="rId9"/>
    <p:sldId id="294" r:id="rId10"/>
    <p:sldId id="274" r:id="rId11"/>
    <p:sldId id="275" r:id="rId12"/>
    <p:sldId id="277" r:id="rId13"/>
    <p:sldId id="278" r:id="rId14"/>
    <p:sldId id="279" r:id="rId15"/>
    <p:sldId id="281" r:id="rId16"/>
    <p:sldId id="282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094A1-8644-9746-966F-953B9E22EDC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F01F1-15FE-6046-9910-08D8D47AF5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8DED-8263-40B7-919E-DC50A64B3404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AD3C-9C57-467C-8228-C3865EAF4A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4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8680"/>
            <a:ext cx="7772400" cy="2387600"/>
          </a:xfrm>
        </p:spPr>
        <p:txBody>
          <a:bodyPr/>
          <a:lstStyle/>
          <a:p>
            <a:r>
              <a:rPr lang="es-ES" dirty="0" err="1" smtClean="0"/>
              <a:t>Schizophrenia</a:t>
            </a:r>
            <a:r>
              <a:rPr lang="es-ES" dirty="0" smtClean="0"/>
              <a:t> (</a:t>
            </a:r>
            <a:r>
              <a:rPr lang="es-ES" dirty="0" err="1" smtClean="0"/>
              <a:t>Part</a:t>
            </a:r>
            <a:r>
              <a:rPr lang="es-ES" smtClean="0"/>
              <a:t> II)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Week</a:t>
            </a:r>
            <a:r>
              <a:rPr lang="es-ES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83927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305116"/>
            <a:ext cx="8994098" cy="6738079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pPr marL="0" indent="0">
              <a:buNone/>
            </a:pPr>
            <a:r>
              <a:rPr lang="en-US" sz="2400" dirty="0"/>
              <a:t>PREGNANCY AND BIRTH COMPLICATIONS                                                Patients with schizophrenia are much more likely to have,</a:t>
            </a:r>
          </a:p>
          <a:p>
            <a:pPr>
              <a:buFontTx/>
              <a:buChar char="-"/>
            </a:pPr>
            <a:r>
              <a:rPr lang="en-US" sz="2400" dirty="0"/>
              <a:t>been born following a </a:t>
            </a:r>
            <a:r>
              <a:rPr lang="en-US" sz="2400" b="1" dirty="0"/>
              <a:t>pregnancy or delivery that was complicated </a:t>
            </a:r>
            <a:r>
              <a:rPr lang="en-US" sz="2400" dirty="0"/>
              <a:t>in some way</a:t>
            </a:r>
          </a:p>
          <a:p>
            <a:pPr>
              <a:buFontTx/>
              <a:buChar char="-"/>
            </a:pPr>
            <a:r>
              <a:rPr lang="en-US" sz="2400" dirty="0"/>
              <a:t>damage to the brain at a critical time of development</a:t>
            </a:r>
          </a:p>
          <a:p>
            <a:endParaRPr lang="en-US" sz="1000" dirty="0"/>
          </a:p>
          <a:p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EARLY NUTRITIONAL DEFICIENCY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Dutch Hunger Winter (Oct 1944).                                                                   </a:t>
            </a:r>
            <a:endParaRPr lang="en-US" sz="1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Those who were conceived at the height of the famine (low nutrients such as </a:t>
            </a:r>
            <a:r>
              <a:rPr lang="en-US" sz="2400" i="1" dirty="0"/>
              <a:t>folate</a:t>
            </a:r>
            <a:r>
              <a:rPr lang="en-US" sz="2400" dirty="0"/>
              <a:t> and </a:t>
            </a:r>
            <a:r>
              <a:rPr lang="en-US" sz="2400" i="1" dirty="0"/>
              <a:t>iron</a:t>
            </a:r>
            <a:r>
              <a:rPr lang="en-US" sz="2400" dirty="0"/>
              <a:t>) had a </a:t>
            </a:r>
            <a:r>
              <a:rPr lang="en-US" sz="2400" b="1" dirty="0"/>
              <a:t>twofold increase </a:t>
            </a:r>
            <a:r>
              <a:rPr lang="en-US" sz="2400" dirty="0"/>
              <a:t>in their risk of later developing schizophrenia.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/>
              <a:t>MATERNAL STRESS:  stressful event late in her first trimester of pregnancy or early in the second trimester the risk of schizophrenia in her child is increased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740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194872"/>
            <a:ext cx="8829206" cy="6460761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IS THERE A PROFILE OF “PRESCHIZOPHRENIA” CHILDREN?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Tend to show,</a:t>
            </a:r>
          </a:p>
          <a:p>
            <a:r>
              <a:rPr lang="en-US" sz="2400" dirty="0"/>
              <a:t>Motor abnormalities including more unusual hand movements than their healthy siblings;</a:t>
            </a:r>
          </a:p>
          <a:p>
            <a:r>
              <a:rPr lang="en-US" sz="2400" dirty="0"/>
              <a:t>Showed less positive facial emotion and more negative facial emotion (by age 2)</a:t>
            </a:r>
          </a:p>
          <a:p>
            <a:r>
              <a:rPr lang="en-US" sz="2400" dirty="0"/>
              <a:t>Delayed speech</a:t>
            </a:r>
          </a:p>
          <a:p>
            <a:r>
              <a:rPr lang="en-US" sz="2400" dirty="0"/>
              <a:t>Attention deficits</a:t>
            </a:r>
          </a:p>
          <a:p>
            <a:endParaRPr lang="en-US" sz="2400" dirty="0"/>
          </a:p>
          <a:p>
            <a:r>
              <a:rPr lang="es-ES" sz="2400" dirty="0" err="1"/>
              <a:t>Later</a:t>
            </a:r>
            <a:r>
              <a:rPr lang="es-ES" sz="2400" dirty="0"/>
              <a:t>:</a:t>
            </a:r>
          </a:p>
          <a:p>
            <a:pPr marL="0" indent="0">
              <a:buNone/>
            </a:pPr>
            <a:r>
              <a:rPr lang="es-ES" sz="2400" dirty="0" err="1"/>
              <a:t>unusual</a:t>
            </a:r>
            <a:r>
              <a:rPr lang="es-ES" sz="2400" dirty="0"/>
              <a:t> motor </a:t>
            </a:r>
            <a:r>
              <a:rPr lang="es-ES" sz="2400" dirty="0" err="1"/>
              <a:t>behavior</a:t>
            </a:r>
            <a:r>
              <a:rPr lang="es-ES" sz="2400" dirty="0"/>
              <a:t> </a:t>
            </a:r>
            <a:r>
              <a:rPr lang="en-US" sz="2400" dirty="0"/>
              <a:t>when they                                                                 were between 7 and 12 years</a:t>
            </a:r>
          </a:p>
          <a:p>
            <a:endParaRPr lang="en-US" sz="2400" dirty="0"/>
          </a:p>
          <a:p>
            <a:r>
              <a:rPr lang="en-US" sz="2400" dirty="0"/>
              <a:t>At adolescence rated </a:t>
            </a:r>
          </a:p>
          <a:p>
            <a:pPr>
              <a:buFontTx/>
              <a:buChar char="-"/>
            </a:pPr>
            <a:r>
              <a:rPr lang="en-US" sz="2400" dirty="0"/>
              <a:t>lower in social competence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012" y="2641560"/>
            <a:ext cx="3992762" cy="294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9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13" y="3413868"/>
            <a:ext cx="4064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805" r="84110"/>
          <a:stretch/>
        </p:blipFill>
        <p:spPr>
          <a:xfrm>
            <a:off x="5314318" y="3413868"/>
            <a:ext cx="715548" cy="3125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518" y="396203"/>
            <a:ext cx="666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400" dirty="0"/>
              <a:t>Psychophysiological measures: P50 (two clicks task)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57" y="807757"/>
            <a:ext cx="4562929" cy="256754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831000" y="2728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err="1"/>
              <a:t>Schizophrenia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 show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Poor P50 </a:t>
            </a:r>
            <a:r>
              <a:rPr lang="es-ES" b="1" dirty="0" err="1">
                <a:solidFill>
                  <a:srgbClr val="FF0000"/>
                </a:solidFill>
              </a:rPr>
              <a:t>suppression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/>
          <a:srcRect l="42557"/>
          <a:stretch/>
        </p:blipFill>
        <p:spPr>
          <a:xfrm>
            <a:off x="6029866" y="3413868"/>
            <a:ext cx="2461943" cy="31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4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298390"/>
            <a:ext cx="8829206" cy="12629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LOSS OF BRAIN VOLUME (both white and gray matter)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3% reduction in whole brain volume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373"/>
          <a:stretch/>
        </p:blipFill>
        <p:spPr>
          <a:xfrm>
            <a:off x="1131339" y="2379915"/>
            <a:ext cx="7003371" cy="36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0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" y="366774"/>
            <a:ext cx="9144000" cy="5739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7312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/>
              <a:t>IMPAIRMENTS IN BRAIN FUNCTIONING (CONNECTIONS)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11945" y="3236433"/>
            <a:ext cx="153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Hypofrontality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385" y="6288201"/>
            <a:ext cx="8988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Critical roles in,             - memory     - decision making    - processing of auditory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90870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135614"/>
            <a:ext cx="9009089" cy="6550701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NEUROCHEMISTRY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schemeClr val="accent4"/>
                </a:solidFill>
              </a:rPr>
              <a:t>Dopamine</a:t>
            </a:r>
            <a:r>
              <a:rPr lang="en-US" sz="2400" dirty="0"/>
              <a:t> hypothesis:   High levels of DA =&gt; SCHZ </a:t>
            </a:r>
            <a:br>
              <a:rPr lang="en-US" sz="2400" dirty="0"/>
            </a:b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 </a:t>
            </a:r>
            <a:r>
              <a:rPr lang="en-US" sz="2400" b="1" dirty="0"/>
              <a:t>Aberrant Salience</a:t>
            </a:r>
            <a:r>
              <a:rPr lang="en-US" sz="2400" dirty="0"/>
              <a:t>: Activity in the DA system may play a role in </a:t>
            </a:r>
            <a:r>
              <a:rPr lang="en-US" sz="2400" u="sng" dirty="0"/>
              <a:t>determining how much </a:t>
            </a:r>
            <a:r>
              <a:rPr lang="en-US" sz="2400" b="1" u="sng" dirty="0">
                <a:solidFill>
                  <a:srgbClr val="FF0000"/>
                </a:solidFill>
              </a:rPr>
              <a:t>salience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/>
              <a:t>we give to internal and external stimuli</a:t>
            </a:r>
            <a:r>
              <a:rPr lang="en-US" sz="2400" dirty="0"/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PET studies: SCHZ patients have more-than-twofold increase in D2 receptors compared to controls (not due to medication).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 dirty="0">
                <a:solidFill>
                  <a:schemeClr val="accent4"/>
                </a:solidFill>
              </a:rPr>
              <a:t>Glutamate</a:t>
            </a:r>
            <a:r>
              <a:rPr lang="en-US" sz="2400" dirty="0"/>
              <a:t> (excitatory neurotransmitter) that seem to be imbalanced in SCHZ patients.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Based on </a:t>
            </a:r>
            <a:r>
              <a:rPr lang="en-US" sz="2400" i="1" dirty="0"/>
              <a:t>PCP or angel dust</a:t>
            </a:r>
            <a:r>
              <a:rPr lang="en-US" sz="2400" dirty="0"/>
              <a:t> &amp; ketamine consumers effects: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	 - blocks glutamate receptors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	 - induces SCHZ symptoms (+ and -)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0943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119285"/>
            <a:ext cx="8780489" cy="65507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Psychosocial and Cultural Factors (I): Families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34910" y="2600523"/>
            <a:ext cx="8780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Expressed Emotion (EE) </a:t>
            </a:r>
            <a:r>
              <a:rPr lang="en-US" sz="2400" dirty="0"/>
              <a:t>is a measure of the family environment that is based on </a:t>
            </a:r>
            <a:r>
              <a:rPr lang="en-US" sz="2400" dirty="0">
                <a:solidFill>
                  <a:schemeClr val="accent2"/>
                </a:solidFill>
              </a:rPr>
              <a:t>how a family member speaks about the patient during a private interviews</a:t>
            </a:r>
            <a:r>
              <a:rPr lang="en-US" sz="2400" dirty="0"/>
              <a:t>.</a:t>
            </a:r>
          </a:p>
          <a:p>
            <a:r>
              <a:rPr lang="en-US" sz="2400" dirty="0">
                <a:effectLst/>
              </a:rPr>
              <a:t>Three main elements:</a:t>
            </a:r>
          </a:p>
          <a:p>
            <a:pPr marL="342900" indent="-342900">
              <a:buFontTx/>
              <a:buChar char="-"/>
            </a:pPr>
            <a:r>
              <a:rPr lang="en-US" sz="2400" u="sng" dirty="0"/>
              <a:t>Criticism</a:t>
            </a:r>
            <a:r>
              <a:rPr lang="en-US" sz="2400" dirty="0"/>
              <a:t>:  dislike or disapproval of the patient.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effectLst/>
              </a:rPr>
              <a:t>Hostility</a:t>
            </a:r>
            <a:r>
              <a:rPr lang="en-US" sz="2400" dirty="0"/>
              <a:t>:  dislike or rejection of the patient as a person.</a:t>
            </a:r>
            <a:endParaRPr lang="en-US" sz="2400" dirty="0">
              <a:effectLst/>
            </a:endParaRPr>
          </a:p>
          <a:p>
            <a:r>
              <a:rPr lang="en-US" sz="2400" dirty="0"/>
              <a:t>-   Emotional </a:t>
            </a:r>
            <a:r>
              <a:rPr lang="en-US" sz="2400" dirty="0" err="1"/>
              <a:t>overinvolvement</a:t>
            </a:r>
            <a:r>
              <a:rPr lang="en-US" sz="2400" dirty="0"/>
              <a:t>:  a dramatic or </a:t>
            </a:r>
            <a:r>
              <a:rPr lang="en-US" sz="2400" dirty="0" err="1"/>
              <a:t>overconcerned</a:t>
            </a:r>
            <a:r>
              <a:rPr lang="en-US" sz="2400" dirty="0"/>
              <a:t> attitude toward the patient’s illness.</a:t>
            </a:r>
          </a:p>
          <a:p>
            <a:pPr marL="342900" indent="-342900">
              <a:buFontTx/>
              <a:buChar char="-"/>
            </a:pPr>
            <a:endParaRPr lang="en-US" sz="2400" dirty="0">
              <a:effectLst/>
              <a:latin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910" y="828879"/>
            <a:ext cx="900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 charset="0"/>
              </a:rPr>
              <a:t>RELAPSES: the living situation the patients have after they left the hospital (1 year) predicted how well they would fare clinically</a:t>
            </a:r>
          </a:p>
          <a:p>
            <a:r>
              <a:rPr lang="en-US" sz="2400" dirty="0">
                <a:effectLst/>
                <a:latin typeface="Helvetica" charset="0"/>
              </a:rPr>
              <a:t> </a:t>
            </a:r>
          </a:p>
          <a:p>
            <a:r>
              <a:rPr lang="en-US" sz="2800" dirty="0">
                <a:latin typeface="Helvetica" charset="0"/>
              </a:rPr>
              <a:t>                                       Why?</a:t>
            </a:r>
            <a:endParaRPr lang="en-US" sz="2800" dirty="0">
              <a:effectLst/>
              <a:latin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10" y="5416678"/>
            <a:ext cx="933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Helvetica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Helvetica" charset="0"/>
              </a:rPr>
              <a:t>Living in a high-EE home environment </a:t>
            </a:r>
            <a:r>
              <a:rPr lang="en-US" sz="2400" u="sng" dirty="0">
                <a:solidFill>
                  <a:srgbClr val="FF0000"/>
                </a:solidFill>
                <a:latin typeface="Helvetica" charset="0"/>
              </a:rPr>
              <a:t>more than doubled </a:t>
            </a:r>
            <a:r>
              <a:rPr lang="en-US" sz="2400" dirty="0">
                <a:solidFill>
                  <a:srgbClr val="FF0000"/>
                </a:solidFill>
                <a:latin typeface="Helvetica" charset="0"/>
              </a:rPr>
              <a:t>the baseline of relapse risk for SCHZ patients after hospitalization</a:t>
            </a:r>
            <a:endParaRPr lang="en-US" sz="2400" dirty="0">
              <a:solidFill>
                <a:srgbClr val="FF000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6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135614"/>
            <a:ext cx="8682518" cy="65507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Psychosocial and Cultural Factors (II): Others (STRESS??)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accent5"/>
                </a:solidFill>
              </a:rPr>
              <a:t>Urban leaving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accent5"/>
                </a:solidFill>
              </a:rPr>
              <a:t>Immigration</a:t>
            </a:r>
            <a:r>
              <a:rPr lang="en-US" dirty="0"/>
              <a:t> (particularly dark skin ones):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First-generation immigrants (2.7 times more risk of SCHZ)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Second-Generation immigrants (4.5 times more risk of SCHZ)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chemeClr val="accent5"/>
                </a:solidFill>
              </a:rPr>
              <a:t>Cannabis abuse</a:t>
            </a:r>
            <a:r>
              <a:rPr lang="en-US" dirty="0"/>
              <a:t>: abuse in adolescence increases x 6 the chances to develop SCHZ 27 years later (+ brain changes)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77"/>
          <a:stretch/>
        </p:blipFill>
        <p:spPr>
          <a:xfrm>
            <a:off x="5054771" y="3004953"/>
            <a:ext cx="3265714" cy="3471617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802258" y="3674608"/>
            <a:ext cx="3010619" cy="2551796"/>
            <a:chOff x="534838" y="3214698"/>
            <a:chExt cx="3010619" cy="25517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358" t="12234" r="49095" b="3732"/>
            <a:stretch/>
          </p:blipFill>
          <p:spPr>
            <a:xfrm>
              <a:off x="534838" y="3214698"/>
              <a:ext cx="3010619" cy="2551796"/>
            </a:xfrm>
            <a:prstGeom prst="rect">
              <a:avLst/>
            </a:prstGeom>
          </p:spPr>
        </p:pic>
        <p:pic>
          <p:nvPicPr>
            <p:cNvPr id="5" name="Picture 1"/>
            <p:cNvPicPr>
              <a:picLocks noChangeAspect="1"/>
            </p:cNvPicPr>
            <p:nvPr/>
          </p:nvPicPr>
          <p:blipFill rotWithShape="1">
            <a:blip r:embed="rId3"/>
            <a:srcRect l="25357" t="83632" r="26142" b="3732"/>
            <a:stretch/>
          </p:blipFill>
          <p:spPr>
            <a:xfrm>
              <a:off x="534838" y="5382804"/>
              <a:ext cx="3007743" cy="383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76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135613"/>
            <a:ext cx="9009089" cy="69121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Clinical Outcome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200" dirty="0"/>
              <a:t>After long-term treatment,      16% patients doesn´t need treatment anymore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                                                      12%  long-term institutionalization is necessary</a:t>
            </a:r>
          </a:p>
          <a:p>
            <a:pPr marL="0" indent="0">
              <a:buNone/>
            </a:pPr>
            <a:r>
              <a:rPr lang="en-US" sz="2200" dirty="0"/>
              <a:t>Comorbidity </a:t>
            </a:r>
          </a:p>
          <a:p>
            <a:pPr marL="0" indent="0">
              <a:buNone/>
            </a:pPr>
            <a:r>
              <a:rPr lang="en-US" sz="2200" dirty="0"/>
              <a:t>   </a:t>
            </a:r>
            <a:endParaRPr lang="en-US" sz="2400" dirty="0"/>
          </a:p>
          <a:p>
            <a:endParaRPr lang="en-US" sz="200" dirty="0"/>
          </a:p>
          <a:p>
            <a:endParaRPr lang="en-US" sz="200" dirty="0"/>
          </a:p>
          <a:p>
            <a:endParaRPr lang="en-US" sz="200" dirty="0"/>
          </a:p>
          <a:p>
            <a:endParaRPr lang="en-US" sz="200" dirty="0"/>
          </a:p>
          <a:p>
            <a:endParaRPr lang="en-US" sz="200" dirty="0"/>
          </a:p>
          <a:p>
            <a:endParaRPr lang="en-US" sz="200" dirty="0"/>
          </a:p>
          <a:p>
            <a:endParaRPr lang="en-US" sz="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/>
              <a:t>1) Pharmacological treatment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FIRST-GENERATION ANTIPSYCHOTICS (neuroleptics)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Take several weeks/months for maximum effect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Best for </a:t>
            </a:r>
            <a:r>
              <a:rPr lang="en-US" sz="2000" dirty="0">
                <a:solidFill>
                  <a:schemeClr val="accent2"/>
                </a:solidFill>
              </a:rPr>
              <a:t>positive symptoms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Side effects: drowsiness, dry month, weight gain, </a:t>
            </a:r>
            <a:r>
              <a:rPr lang="en-US" sz="2000" dirty="0" err="1"/>
              <a:t>extrapiramidal</a:t>
            </a:r>
            <a:r>
              <a:rPr lang="en-US" sz="2000" dirty="0"/>
              <a:t> side effects (involuntary movement abnormalities -muscle spasms, rigidity, shaking-)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Long-term side effects: involuntary movement of lips, tongue, neck and hands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SECOND-GENERATION ANTIPSYCHOTICS (clozapine ad others)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Fewer </a:t>
            </a:r>
            <a:r>
              <a:rPr lang="en-US" sz="2000" dirty="0" err="1"/>
              <a:t>extrapiramidal</a:t>
            </a:r>
            <a:r>
              <a:rPr lang="en-US" sz="2000" dirty="0"/>
              <a:t> symptoms side effects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Side effects: Drowsiness, weight gain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dirty="0">
              <a:effectLst/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endParaRPr lang="en-US" dirty="0">
              <a:effectLst/>
              <a:latin typeface="Times New Roman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56272" y="1552698"/>
            <a:ext cx="50205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 Long-term use of antipsychotic medications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  obesity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  smoking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  poor diet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  use of illicit drugs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  lack of physical activity.</a:t>
            </a:r>
          </a:p>
        </p:txBody>
      </p:sp>
    </p:spTree>
    <p:extLst>
      <p:ext uri="{BB962C8B-B14F-4D97-AF65-F5344CB8AC3E}">
        <p14:creationId xmlns:p14="http://schemas.microsoft.com/office/powerpoint/2010/main" val="1946324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135614"/>
            <a:ext cx="8894789" cy="65507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2) Psychosocial Approaches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* Family therapy: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	- centered in the Expressed Emotion (EE)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	- Patient     - coping with problem solving   	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                               - communication skills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* Social-Skills training: learning,</a:t>
            </a:r>
          </a:p>
          <a:p>
            <a:pPr lvl="2"/>
            <a:r>
              <a:rPr lang="en-US" sz="2200" dirty="0"/>
              <a:t>To make eye contact </a:t>
            </a:r>
          </a:p>
          <a:p>
            <a:pPr lvl="2"/>
            <a:r>
              <a:rPr lang="en-US" sz="2200" dirty="0"/>
              <a:t>speaking at a normal and moderate volume, </a:t>
            </a:r>
          </a:p>
          <a:p>
            <a:pPr lvl="2"/>
            <a:r>
              <a:rPr lang="en-US" sz="2200" dirty="0"/>
              <a:t>taking one’s turn in a conversation, and so on</a:t>
            </a:r>
          </a:p>
          <a:p>
            <a:pPr marL="273050" lvl="2" indent="-257175"/>
            <a:endParaRPr lang="en-US" sz="1000" dirty="0"/>
          </a:p>
          <a:p>
            <a:pPr marL="273050" lvl="2" indent="-257175"/>
            <a:endParaRPr lang="en-US" sz="1000" dirty="0"/>
          </a:p>
          <a:p>
            <a:pPr marL="273050" lvl="2" indent="-257175"/>
            <a:r>
              <a:rPr lang="en-US" sz="2200" dirty="0"/>
              <a:t>Cognitive-Behavioral Therapy: </a:t>
            </a:r>
          </a:p>
          <a:p>
            <a:pPr marL="15875" lvl="2" indent="0">
              <a:buNone/>
            </a:pPr>
            <a:r>
              <a:rPr lang="en-US" sz="2200" dirty="0"/>
              <a:t>      GOAL: to decrease the intensity of positive symptoms, </a:t>
            </a:r>
          </a:p>
          <a:p>
            <a:pPr marL="15875" lvl="2" indent="0">
              <a:buNone/>
            </a:pPr>
            <a:r>
              <a:rPr lang="en-US" sz="2200" dirty="0"/>
              <a:t>                       reduce relapse</a:t>
            </a:r>
          </a:p>
          <a:p>
            <a:pPr marL="15875" lvl="2" indent="0">
              <a:buNone/>
            </a:pPr>
            <a:r>
              <a:rPr lang="en-US" sz="2200" dirty="0"/>
              <a:t>                       decrease social disability</a:t>
            </a:r>
          </a:p>
          <a:p>
            <a:pPr marL="15875" lvl="2" indent="0">
              <a:buNone/>
            </a:pPr>
            <a:endParaRPr lang="en-US" sz="2200" dirty="0"/>
          </a:p>
          <a:p>
            <a:pPr marL="701675" lvl="3" indent="-342900">
              <a:buFont typeface="Wingdings" charset="2"/>
              <a:buChar char="v"/>
            </a:pPr>
            <a:r>
              <a:rPr lang="en-US" sz="2200"/>
              <a:t> Examine </a:t>
            </a:r>
            <a:r>
              <a:rPr lang="en-US" sz="2200" dirty="0"/>
              <a:t>evidence for and against their veracity or veridicality</a:t>
            </a:r>
          </a:p>
          <a:p>
            <a:pPr marL="701675" lvl="3" indent="-342900">
              <a:buFont typeface="Wingdings" charset="2"/>
              <a:buChar char="v"/>
            </a:pPr>
            <a:r>
              <a:rPr lang="en-US" sz="2200" dirty="0"/>
              <a:t>Not very helpful for negative symptoms.</a:t>
            </a:r>
          </a:p>
          <a:p>
            <a:pPr marL="615950" lvl="3" indent="-257175"/>
            <a:endParaRPr lang="en-US" sz="2200" dirty="0"/>
          </a:p>
          <a:p>
            <a:pPr marL="273050" lvl="2" indent="-257175"/>
            <a:endParaRPr lang="en-US" sz="2200" dirty="0"/>
          </a:p>
          <a:p>
            <a:pPr marL="273050" lvl="2" indent="-257175"/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sz="2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0990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16"/>
          <a:stretch/>
        </p:blipFill>
        <p:spPr>
          <a:xfrm>
            <a:off x="4512039" y="323407"/>
            <a:ext cx="4715786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58" r="5662"/>
          <a:stretch/>
        </p:blipFill>
        <p:spPr>
          <a:xfrm>
            <a:off x="0" y="158888"/>
            <a:ext cx="4512039" cy="641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6931" y="4289867"/>
            <a:ext cx="4212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Catatonia stupor</a:t>
            </a:r>
            <a:r>
              <a:rPr lang="en-US" sz="2400" dirty="0"/>
              <a:t>: virtual absence of all movement and speech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840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135614"/>
            <a:ext cx="8380439" cy="65507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88253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932" y="-44969"/>
            <a:ext cx="897868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Positive and Negative Symptoms</a:t>
            </a:r>
          </a:p>
          <a:p>
            <a:endParaRPr lang="en-US" sz="1000" dirty="0"/>
          </a:p>
          <a:p>
            <a:r>
              <a:rPr lang="en-US" sz="2400" b="1" dirty="0"/>
              <a:t>Positive symptoms </a:t>
            </a:r>
            <a:r>
              <a:rPr lang="en-US" sz="2400" dirty="0"/>
              <a:t>are those that reflect an </a:t>
            </a:r>
            <a:r>
              <a:rPr lang="en-US" sz="2400" dirty="0">
                <a:solidFill>
                  <a:srgbClr val="FF0000"/>
                </a:solidFill>
              </a:rPr>
              <a:t>excess or distortion </a:t>
            </a:r>
            <a:r>
              <a:rPr lang="en-US" sz="2400" dirty="0"/>
              <a:t>in a normal repertoire of behavior and experience, such as delusions and hallucinations.</a:t>
            </a:r>
          </a:p>
          <a:p>
            <a:r>
              <a:rPr lang="en-US" sz="2400" b="1" dirty="0"/>
              <a:t>Negative symptoms </a:t>
            </a:r>
            <a:r>
              <a:rPr lang="en-US" sz="2400" dirty="0"/>
              <a:t>reflect an </a:t>
            </a:r>
            <a:r>
              <a:rPr lang="en-US" sz="2400" i="1" dirty="0">
                <a:solidFill>
                  <a:srgbClr val="00B050"/>
                </a:solidFill>
              </a:rPr>
              <a:t>absence or deficit of behaviors that are normally present</a:t>
            </a:r>
            <a:r>
              <a:rPr lang="en-US" sz="2400" dirty="0"/>
              <a:t>. E.g. </a:t>
            </a:r>
            <a:r>
              <a:rPr lang="en-US" sz="2400" dirty="0">
                <a:solidFill>
                  <a:srgbClr val="FF0000"/>
                </a:solidFill>
              </a:rPr>
              <a:t>flat affect/blunted </a:t>
            </a:r>
            <a:r>
              <a:rPr lang="en-US" sz="2400" dirty="0"/>
              <a:t>emotional expressiveness, </a:t>
            </a:r>
            <a:r>
              <a:rPr lang="en-US" sz="2400" dirty="0" err="1">
                <a:solidFill>
                  <a:srgbClr val="FF0000"/>
                </a:solidFill>
              </a:rPr>
              <a:t>alogia</a:t>
            </a:r>
            <a:r>
              <a:rPr lang="en-US" sz="2400" dirty="0"/>
              <a:t> (very little speech), </a:t>
            </a:r>
            <a:r>
              <a:rPr lang="en-US" sz="2400" dirty="0" err="1">
                <a:solidFill>
                  <a:srgbClr val="FF0000"/>
                </a:solidFill>
              </a:rPr>
              <a:t>avolition</a:t>
            </a:r>
            <a:r>
              <a:rPr lang="en-US" sz="2400" dirty="0"/>
              <a:t> (inability to initiate or persist in goal-directed activities)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s-ES" sz="2400" dirty="0" err="1"/>
              <a:t>Kring</a:t>
            </a:r>
            <a:r>
              <a:rPr lang="es-ES" sz="2400" dirty="0"/>
              <a:t> &amp; </a:t>
            </a:r>
            <a:r>
              <a:rPr lang="es-ES" sz="2400" dirty="0" err="1"/>
              <a:t>Neale</a:t>
            </a:r>
            <a:r>
              <a:rPr lang="es-ES" sz="2400" dirty="0"/>
              <a:t>, 1996</a:t>
            </a:r>
            <a:r>
              <a:rPr lang="en-US" sz="2400" dirty="0">
                <a:sym typeface="Wingdings"/>
              </a:rPr>
              <a:t>: </a:t>
            </a:r>
          </a:p>
          <a:p>
            <a:r>
              <a:rPr lang="en-US" sz="2400" dirty="0">
                <a:sym typeface="Wingdings"/>
              </a:rPr>
              <a:t> Methods: positive/negative/neutral emotions elicited in clip films</a:t>
            </a:r>
          </a:p>
          <a:p>
            <a:r>
              <a:rPr lang="en-US" sz="2400" dirty="0">
                <a:sym typeface="Wingdings"/>
              </a:rPr>
              <a:t>  Results: - jury (less facial expressions in SCH patients than controls)</a:t>
            </a:r>
          </a:p>
          <a:p>
            <a:r>
              <a:rPr lang="en-US" sz="2400" dirty="0">
                <a:sym typeface="Wingdings"/>
              </a:rPr>
              <a:t>                - personal experience (</a:t>
            </a:r>
            <a:r>
              <a:rPr lang="en-US" sz="2400" dirty="0"/>
              <a:t>as many emotional feelings as controls)</a:t>
            </a:r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	   - </a:t>
            </a:r>
            <a:r>
              <a:rPr lang="es-ES" sz="2400" dirty="0" err="1"/>
              <a:t>autonomic</a:t>
            </a:r>
            <a:r>
              <a:rPr lang="es-ES" sz="2400" dirty="0"/>
              <a:t> </a:t>
            </a:r>
            <a:r>
              <a:rPr lang="es-ES" sz="2400" dirty="0" err="1"/>
              <a:t>arousal</a:t>
            </a:r>
            <a:r>
              <a:rPr lang="es-ES" sz="2400" dirty="0"/>
              <a:t> (</a:t>
            </a:r>
            <a:r>
              <a:rPr lang="es-ES" sz="2400" dirty="0" err="1"/>
              <a:t>higher</a:t>
            </a:r>
            <a:r>
              <a:rPr lang="es-ES" sz="2400" dirty="0"/>
              <a:t> in SCH </a:t>
            </a:r>
            <a:r>
              <a:rPr lang="es-ES" sz="2400" dirty="0" err="1"/>
              <a:t>than</a:t>
            </a:r>
            <a:r>
              <a:rPr lang="es-ES" sz="2400" dirty="0"/>
              <a:t> in </a:t>
            </a:r>
            <a:r>
              <a:rPr lang="es-ES" sz="2400" dirty="0" err="1"/>
              <a:t>controls</a:t>
            </a:r>
            <a:r>
              <a:rPr lang="es-ES" sz="2400" dirty="0"/>
              <a:t>)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2633" b="10410"/>
          <a:stretch/>
        </p:blipFill>
        <p:spPr>
          <a:xfrm>
            <a:off x="862642" y="3193964"/>
            <a:ext cx="7801982" cy="167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8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196" y="203859"/>
            <a:ext cx="8869033" cy="649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RISK &amp; CAUSAL FACTORS</a:t>
            </a:r>
          </a:p>
          <a:p>
            <a:pPr marL="0" indent="0">
              <a:buNone/>
            </a:pPr>
            <a:r>
              <a:rPr lang="es-ES" sz="3200" dirty="0"/>
              <a:t>N</a:t>
            </a:r>
            <a:r>
              <a:rPr lang="es-ES" sz="2400" dirty="0"/>
              <a:t>o </a:t>
            </a:r>
            <a:r>
              <a:rPr lang="es-ES" sz="2400" dirty="0" err="1"/>
              <a:t>one</a:t>
            </a:r>
            <a:r>
              <a:rPr lang="es-ES" sz="2400" dirty="0"/>
              <a:t> factor can </a:t>
            </a:r>
            <a:r>
              <a:rPr lang="es-ES" sz="2400" dirty="0" err="1"/>
              <a:t>fully</a:t>
            </a:r>
            <a:r>
              <a:rPr lang="es-ES" sz="2400" dirty="0"/>
              <a:t> </a:t>
            </a:r>
            <a:r>
              <a:rPr lang="es-ES" sz="2400" dirty="0" err="1"/>
              <a:t>explain</a:t>
            </a:r>
            <a:r>
              <a:rPr lang="es-ES" sz="2400" dirty="0"/>
              <a:t> </a:t>
            </a:r>
            <a:r>
              <a:rPr lang="es-ES" sz="2400" dirty="0" err="1"/>
              <a:t>why</a:t>
            </a:r>
            <a:r>
              <a:rPr lang="es-ES" sz="2400" dirty="0"/>
              <a:t> </a:t>
            </a:r>
            <a:r>
              <a:rPr lang="es-ES" sz="2400" dirty="0" err="1"/>
              <a:t>schizophrenia</a:t>
            </a:r>
            <a:r>
              <a:rPr lang="es-ES" sz="2400" dirty="0"/>
              <a:t> </a:t>
            </a:r>
            <a:r>
              <a:rPr lang="es-ES" sz="2400" dirty="0" err="1"/>
              <a:t>develops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>
              <a:buFontTx/>
              <a:buChar char="-"/>
            </a:pPr>
            <a:r>
              <a:rPr lang="es-ES" sz="2400" dirty="0" err="1"/>
              <a:t>Genetic</a:t>
            </a:r>
            <a:r>
              <a:rPr lang="es-ES" sz="2400" dirty="0"/>
              <a:t> </a:t>
            </a:r>
            <a:r>
              <a:rPr lang="es-ES" sz="2400" dirty="0" err="1"/>
              <a:t>factors</a:t>
            </a:r>
            <a:endParaRPr lang="es-ES" sz="2400" dirty="0"/>
          </a:p>
          <a:p>
            <a:pPr>
              <a:buFontTx/>
              <a:buChar char="-"/>
            </a:pPr>
            <a:r>
              <a:rPr lang="es-ES" sz="2400" dirty="0" err="1"/>
              <a:t>Environmental</a:t>
            </a:r>
            <a:r>
              <a:rPr lang="es-ES" sz="2400" dirty="0"/>
              <a:t> </a:t>
            </a:r>
            <a:r>
              <a:rPr lang="es-ES" sz="2400" dirty="0" err="1"/>
              <a:t>factors</a:t>
            </a:r>
            <a:endParaRPr lang="es-ES" sz="2400" dirty="0"/>
          </a:p>
          <a:p>
            <a:pPr>
              <a:buFontTx/>
              <a:buChar char="-"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695" y="1564622"/>
            <a:ext cx="5479305" cy="5138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196" y="3041571"/>
            <a:ext cx="3389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Genes undoubtedly play a role in causing schizophrenia.</a:t>
            </a:r>
          </a:p>
          <a:p>
            <a:r>
              <a:rPr lang="en-US" sz="2400" dirty="0"/>
              <a:t>BUT, genes themselves are not the whole story.</a:t>
            </a:r>
            <a:endParaRPr lang="en-US" sz="2400" dirty="0">
              <a:effectLst/>
            </a:endParaRPr>
          </a:p>
          <a:p>
            <a:endParaRPr lang="en-US" sz="2400" dirty="0">
              <a:effectLst/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Evidence of a genotype–environment interaction in schizophrenia</a:t>
            </a:r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658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8792" y="4132053"/>
            <a:ext cx="8764437" cy="836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196" y="203859"/>
            <a:ext cx="8869033" cy="6498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</a:rPr>
              <a:t>Evidence of a genotype–environment interaction in schizophrenia</a:t>
            </a:r>
          </a:p>
          <a:p>
            <a:r>
              <a:rPr lang="en-US" sz="2300" dirty="0"/>
              <a:t>Design: follow-up adoption study </a:t>
            </a:r>
            <a:r>
              <a:rPr lang="en-US" sz="2000" dirty="0"/>
              <a:t>(</a:t>
            </a:r>
            <a:r>
              <a:rPr lang="es-ES" sz="2000" dirty="0" err="1"/>
              <a:t>Tienari</a:t>
            </a:r>
            <a:r>
              <a:rPr lang="es-ES" sz="2000" dirty="0"/>
              <a:t> et al., 1987, 2000, 2004)</a:t>
            </a:r>
            <a:endParaRPr lang="en-US" sz="2000" dirty="0"/>
          </a:p>
          <a:p>
            <a:pPr marL="0" indent="0">
              <a:buNone/>
            </a:pPr>
            <a:r>
              <a:rPr lang="en-US" sz="2300" dirty="0"/>
              <a:t>Sample: children of all women in Finland who were hospitalized for schizophrenia between 1960 and 1979.</a:t>
            </a:r>
          </a:p>
          <a:p>
            <a:pPr marL="0" indent="0">
              <a:buNone/>
            </a:pPr>
            <a:r>
              <a:rPr lang="en-US" sz="2300" dirty="0"/>
              <a:t>Method: 21-years that followed up the adopted-away children</a:t>
            </a:r>
          </a:p>
          <a:p>
            <a:pPr marL="0" indent="0">
              <a:buNone/>
            </a:pPr>
            <a:r>
              <a:rPr lang="en-US" sz="2300" dirty="0"/>
              <a:t>Results:</a:t>
            </a:r>
          </a:p>
          <a:p>
            <a:r>
              <a:rPr lang="en-US" sz="2300" dirty="0"/>
              <a:t> the index adoptees developed more schizophrenia and schizophrenia-related disorders than did the controls.</a:t>
            </a:r>
          </a:p>
          <a:p>
            <a:r>
              <a:rPr lang="en-US" sz="2300" dirty="0"/>
              <a:t>The predictor of schizophrenia was the </a:t>
            </a:r>
            <a:r>
              <a:rPr lang="en-US" sz="2300" dirty="0">
                <a:solidFill>
                  <a:srgbClr val="FF0000"/>
                </a:solidFill>
              </a:rPr>
              <a:t>combination of genetic risk and </a:t>
            </a:r>
            <a:r>
              <a:rPr lang="en-US" sz="2300" u="sng" dirty="0">
                <a:solidFill>
                  <a:srgbClr val="FF0000"/>
                </a:solidFill>
              </a:rPr>
              <a:t>high communication deviance </a:t>
            </a:r>
            <a:r>
              <a:rPr lang="en-US" sz="2300" dirty="0"/>
              <a:t>in the adopted families</a:t>
            </a:r>
          </a:p>
          <a:p>
            <a:pPr marL="0" indent="0">
              <a:buNone/>
            </a:pPr>
            <a:r>
              <a:rPr lang="es-ES" sz="2400" dirty="0"/>
              <a:t>  </a:t>
            </a:r>
            <a:r>
              <a:rPr lang="es-ES" sz="2400" b="1" dirty="0" err="1"/>
              <a:t>Communication</a:t>
            </a:r>
            <a:r>
              <a:rPr lang="es-ES" sz="2400" b="1" dirty="0"/>
              <a:t> </a:t>
            </a:r>
            <a:r>
              <a:rPr lang="es-ES" sz="2400" b="1" dirty="0" err="1"/>
              <a:t>deviance</a:t>
            </a:r>
            <a:r>
              <a:rPr lang="es-ES" sz="2400" b="1" dirty="0"/>
              <a:t>: </a:t>
            </a:r>
            <a:r>
              <a:rPr lang="es-ES" sz="2400" b="1" dirty="0" err="1"/>
              <a:t>how</a:t>
            </a:r>
            <a:r>
              <a:rPr lang="es-ES" sz="2400" b="1" dirty="0"/>
              <a:t> </a:t>
            </a:r>
            <a:r>
              <a:rPr lang="es-ES" sz="2400" b="1" dirty="0" err="1"/>
              <a:t>understandable</a:t>
            </a:r>
            <a:r>
              <a:rPr lang="es-ES" sz="2400" b="1" dirty="0"/>
              <a:t> </a:t>
            </a:r>
            <a:r>
              <a:rPr lang="en-US" sz="2400" b="1" dirty="0"/>
              <a:t>and “easy to            </a:t>
            </a:r>
          </a:p>
          <a:p>
            <a:pPr marL="0" indent="0">
              <a:buNone/>
            </a:pPr>
            <a:r>
              <a:rPr lang="en-US" sz="2400" b="1" dirty="0"/>
              <a:t>                                                   follow” the speech of a family member </a:t>
            </a:r>
            <a:r>
              <a:rPr lang="es-ES" sz="2400" b="1" dirty="0" err="1"/>
              <a:t>is</a:t>
            </a:r>
            <a:endParaRPr lang="en-US" sz="2300" b="1" dirty="0"/>
          </a:p>
          <a:p>
            <a:r>
              <a:rPr lang="en-US" sz="2300" dirty="0"/>
              <a:t>Control adoptees who had no genetic risk for schizophrenia showed no thought disorder regardless of whether they were raised in a high- or a low communication-deviance family</a:t>
            </a:r>
          </a:p>
          <a:p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2" name="Rectangle 1"/>
          <p:cNvSpPr/>
          <p:nvPr/>
        </p:nvSpPr>
        <p:spPr>
          <a:xfrm>
            <a:off x="774823" y="6052633"/>
            <a:ext cx="7773955" cy="650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</a:t>
            </a:r>
            <a:r>
              <a:rPr lang="en-US" sz="2400" dirty="0"/>
              <a:t>Our genetic makeup may control how sensitive we are to certain aspects of our environments.</a:t>
            </a:r>
          </a:p>
        </p:txBody>
      </p:sp>
    </p:spTree>
    <p:extLst>
      <p:ext uri="{BB962C8B-B14F-4D97-AF65-F5344CB8AC3E}">
        <p14:creationId xmlns:p14="http://schemas.microsoft.com/office/powerpoint/2010/main" val="2789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2654" y="786585"/>
            <a:ext cx="5171346" cy="5171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3578" y="247822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Genetic liability to schizophrenia</a:t>
            </a:r>
          </a:p>
          <a:p>
            <a:endParaRPr lang="en-US" sz="2400" dirty="0"/>
          </a:p>
          <a:p>
            <a:r>
              <a:rPr lang="en-US" sz="2400" dirty="0"/>
              <a:t>In most cases, schizophrenia probably </a:t>
            </a:r>
            <a:r>
              <a:rPr lang="en-US" sz="2400" b="1" dirty="0"/>
              <a:t>involves many genes working together </a:t>
            </a:r>
            <a:r>
              <a:rPr lang="en-US" sz="2400" dirty="0"/>
              <a:t>to confer susceptibility to the illness.</a:t>
            </a:r>
          </a:p>
          <a:p>
            <a:pPr marL="312738" indent="-312738">
              <a:buFont typeface="+mj-lt"/>
              <a:buAutoNum type="arabicParenR"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896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97" y="382544"/>
            <a:ext cx="8829206" cy="673807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Among the environmental factors, what about Prenatal Exposures?</a:t>
            </a:r>
          </a:p>
          <a:p>
            <a:pPr marL="0" indent="0">
              <a:buNone/>
            </a:pPr>
            <a:r>
              <a:rPr lang="en-US" sz="2400" dirty="0"/>
              <a:t>Whether or not a genotype is expressed depends on biological and environmental triggers:</a:t>
            </a:r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2400" dirty="0"/>
              <a:t>A) VIRAL INFECTION: In the Northern Hemisphere, more people with schizophrenia are born between January and March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Risk of schizophrenia seems to be greatest when the mother gets the flu, rubella -German measles- or toxoplasmosis -</a:t>
            </a:r>
            <a:r>
              <a:rPr lang="en-US" sz="2400" b="1" dirty="0"/>
              <a:t>a parasitic infection</a:t>
            </a:r>
            <a:r>
              <a:rPr lang="en-US" sz="2400" dirty="0"/>
              <a:t>,- in the fourth to seventh month of gestation.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Down Arrow 1"/>
          <p:cNvSpPr/>
          <p:nvPr/>
        </p:nvSpPr>
        <p:spPr>
          <a:xfrm>
            <a:off x="1605198" y="2915469"/>
            <a:ext cx="899410" cy="1279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25" t="13378" r="5723" b="9190"/>
          <a:stretch/>
        </p:blipFill>
        <p:spPr>
          <a:xfrm>
            <a:off x="5073181" y="2709766"/>
            <a:ext cx="3225430" cy="218710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5788325" y="2644400"/>
            <a:ext cx="957534" cy="8022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968815" y="3374751"/>
            <a:ext cx="940705" cy="819733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788325" y="4097233"/>
            <a:ext cx="2510285" cy="79963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8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34" b="95853"/>
          <a:stretch/>
        </p:blipFill>
        <p:spPr>
          <a:xfrm>
            <a:off x="4706910" y="1415674"/>
            <a:ext cx="3969508" cy="2496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14" y="180417"/>
            <a:ext cx="7819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CYTOARCHITECTURE (</a:t>
            </a:r>
            <a:r>
              <a:rPr lang="en-US" sz="2400" dirty="0">
                <a:latin typeface="Helvetica" charset="0"/>
              </a:rPr>
              <a:t>organization of cells in the brain 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766565" y="4557293"/>
            <a:ext cx="43750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charset="0"/>
              </a:rPr>
              <a:t>Premature arrest of cell migration during development may underlie the high frequency of cells in lower regions close to white matter and their relative paucity near the cortical surface.</a:t>
            </a:r>
            <a:endParaRPr lang="en-US" dirty="0">
              <a:effectLst/>
              <a:latin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7717"/>
          <a:stretch/>
        </p:blipFill>
        <p:spPr>
          <a:xfrm>
            <a:off x="237247" y="1210865"/>
            <a:ext cx="3969509" cy="3048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1978"/>
          <a:stretch/>
        </p:blipFill>
        <p:spPr>
          <a:xfrm>
            <a:off x="4766565" y="1757178"/>
            <a:ext cx="3969509" cy="28001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15977" y="1148584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B36CB1"/>
                </a:solidFill>
                <a:latin typeface="Helvetica" charset="0"/>
              </a:rPr>
              <a:t>Neural Development</a:t>
            </a:r>
            <a:endParaRPr lang="en-US">
              <a:solidFill>
                <a:srgbClr val="B36CB1"/>
              </a:solidFill>
              <a:effectLst/>
              <a:latin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910" y="4294325"/>
            <a:ext cx="4368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charset="0"/>
              </a:rPr>
              <a:t>Prenatal insults: disruption of the migration of neurons in the brain. Some cells will fail to arrive at their final destinations, and the overall brain’s </a:t>
            </a:r>
            <a:r>
              <a:rPr lang="en-US" dirty="0" err="1">
                <a:latin typeface="Helvetica" charset="0"/>
              </a:rPr>
              <a:t>cytoarchitecture</a:t>
            </a:r>
            <a:r>
              <a:rPr lang="en-US" dirty="0">
                <a:latin typeface="Helvetica" charset="0"/>
              </a:rPr>
              <a:t> 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641" y="6034621"/>
            <a:ext cx="9030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Helvetica" charset="0"/>
              </a:rPr>
              <a:t>SCHZ </a:t>
            </a:r>
            <a:r>
              <a:rPr lang="en-US" dirty="0" err="1">
                <a:solidFill>
                  <a:srgbClr val="0070C0"/>
                </a:solidFill>
                <a:latin typeface="Helvetica" charset="0"/>
              </a:rPr>
              <a:t>pt</a:t>
            </a:r>
            <a:r>
              <a:rPr lang="en-US" dirty="0">
                <a:solidFill>
                  <a:srgbClr val="0070C0"/>
                </a:solidFill>
                <a:latin typeface="Helvetica" charset="0"/>
              </a:rPr>
              <a:t> are missing particular types of neurons known as “inhibitory interneurons”, responsible for regulating the excitability of other neurons.</a:t>
            </a:r>
            <a:endParaRPr lang="en-US" dirty="0">
              <a:solidFill>
                <a:srgbClr val="0070C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5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47" y="725128"/>
            <a:ext cx="5368985" cy="216899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/>
          <a:srcRect t="-134" b="95853"/>
          <a:stretch/>
        </p:blipFill>
        <p:spPr>
          <a:xfrm>
            <a:off x="4890852" y="3251524"/>
            <a:ext cx="3969508" cy="2496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/>
          <a:srcRect b="47717"/>
          <a:stretch/>
        </p:blipFill>
        <p:spPr>
          <a:xfrm>
            <a:off x="397045" y="3252729"/>
            <a:ext cx="3969509" cy="30485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/>
          <a:srcRect t="51978"/>
          <a:stretch/>
        </p:blipFill>
        <p:spPr>
          <a:xfrm>
            <a:off x="4890852" y="3501146"/>
            <a:ext cx="3969509" cy="2800115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5731703" y="2942047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36CB1"/>
                </a:solidFill>
                <a:latin typeface="Helvetica" charset="0"/>
              </a:rPr>
              <a:t>Neural Development</a:t>
            </a:r>
            <a:endParaRPr lang="en-US" dirty="0">
              <a:solidFill>
                <a:srgbClr val="B36CB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86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720</Words>
  <Application>Microsoft Office PowerPoint</Application>
  <PresentationFormat>Presentación en pantalla (4:3)</PresentationFormat>
  <Paragraphs>188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Schizophrenia (Part II)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Schizophrenia</dc:title>
  <dc:creator>Cristina Nombela</dc:creator>
  <cp:lastModifiedBy>Cristina Nombela</cp:lastModifiedBy>
  <cp:revision>88</cp:revision>
  <dcterms:created xsi:type="dcterms:W3CDTF">2018-04-03T16:32:17Z</dcterms:created>
  <dcterms:modified xsi:type="dcterms:W3CDTF">2019-12-03T14:09:04Z</dcterms:modified>
</cp:coreProperties>
</file>