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83" r:id="rId4"/>
    <p:sldId id="259" r:id="rId5"/>
    <p:sldId id="279" r:id="rId6"/>
    <p:sldId id="262" r:id="rId7"/>
    <p:sldId id="263" r:id="rId8"/>
    <p:sldId id="277" r:id="rId9"/>
    <p:sldId id="266" r:id="rId10"/>
    <p:sldId id="264" r:id="rId11"/>
    <p:sldId id="267" r:id="rId12"/>
    <p:sldId id="268" r:id="rId13"/>
    <p:sldId id="269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4624"/>
  </p:normalViewPr>
  <p:slideViewPr>
    <p:cSldViewPr snapToGrid="0" snapToObjects="1">
      <p:cViewPr varScale="1">
        <p:scale>
          <a:sx n="85" d="100"/>
          <a:sy n="85" d="100"/>
        </p:scale>
        <p:origin x="77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D154B-7F2B-854C-B8DB-4F8DCEBFB5C5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24004-EB09-EA43-B4E5-C5BAB14BD83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4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D727-8134-4549-8B3F-0E48A9B43E9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4FFB-F398-F84B-AE53-AA68F5336B8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D727-8134-4549-8B3F-0E48A9B43E9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4FFB-F398-F84B-AE53-AA68F5336B8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D727-8134-4549-8B3F-0E48A9B43E9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4FFB-F398-F84B-AE53-AA68F5336B8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D727-8134-4549-8B3F-0E48A9B43E9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4FFB-F398-F84B-AE53-AA68F5336B8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D727-8134-4549-8B3F-0E48A9B43E9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4FFB-F398-F84B-AE53-AA68F5336B8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D727-8134-4549-8B3F-0E48A9B43E9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4FFB-F398-F84B-AE53-AA68F5336B8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D727-8134-4549-8B3F-0E48A9B43E9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4FFB-F398-F84B-AE53-AA68F5336B8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D727-8134-4549-8B3F-0E48A9B43E9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4FFB-F398-F84B-AE53-AA68F5336B8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D727-8134-4549-8B3F-0E48A9B43E9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4FFB-F398-F84B-AE53-AA68F5336B8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D727-8134-4549-8B3F-0E48A9B43E9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4FFB-F398-F84B-AE53-AA68F5336B8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D727-8134-4549-8B3F-0E48A9B43E9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4FFB-F398-F84B-AE53-AA68F5336B8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3D727-8134-4549-8B3F-0E48A9B43E98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C4FFB-F398-F84B-AE53-AA68F5336B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4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IO6zqIm88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Disorders in childhood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11</a:t>
            </a:r>
          </a:p>
        </p:txBody>
      </p:sp>
    </p:spTree>
    <p:extLst>
      <p:ext uri="{BB962C8B-B14F-4D97-AF65-F5344CB8AC3E}">
        <p14:creationId xmlns:p14="http://schemas.microsoft.com/office/powerpoint/2010/main" val="374212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991600" cy="6629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3000" dirty="0" err="1">
                <a:solidFill>
                  <a:schemeClr val="accent1"/>
                </a:solidFill>
              </a:rPr>
              <a:t>Autism</a:t>
            </a:r>
            <a:r>
              <a:rPr lang="es-ES" sz="3000" dirty="0">
                <a:solidFill>
                  <a:schemeClr val="accent1"/>
                </a:solidFill>
              </a:rPr>
              <a:t> </a:t>
            </a:r>
            <a:r>
              <a:rPr lang="es-ES" sz="3000" dirty="0" err="1">
                <a:solidFill>
                  <a:schemeClr val="accent1"/>
                </a:solidFill>
              </a:rPr>
              <a:t>spectrum</a:t>
            </a:r>
            <a:r>
              <a:rPr lang="es-ES" sz="3000" dirty="0">
                <a:solidFill>
                  <a:schemeClr val="accent1"/>
                </a:solidFill>
              </a:rPr>
              <a:t> </a:t>
            </a:r>
            <a:r>
              <a:rPr lang="es-ES" sz="3000" dirty="0" err="1">
                <a:solidFill>
                  <a:schemeClr val="accent1"/>
                </a:solidFill>
              </a:rPr>
              <a:t>disorders</a:t>
            </a:r>
            <a:r>
              <a:rPr lang="es-ES" sz="3000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/>
              <a:t>Characterized by </a:t>
            </a:r>
            <a:r>
              <a:rPr lang="en-US" sz="2400" i="1" dirty="0"/>
              <a:t>delays in the development of multiple basic functions including </a:t>
            </a:r>
            <a:r>
              <a:rPr lang="en-US" sz="2400" b="1" i="1" dirty="0"/>
              <a:t>socialization</a:t>
            </a:r>
            <a:r>
              <a:rPr lang="en-US" sz="2400" i="1" dirty="0"/>
              <a:t> and </a:t>
            </a:r>
            <a:r>
              <a:rPr lang="en-US" sz="2400" b="1" i="1" dirty="0"/>
              <a:t>communication</a:t>
            </a:r>
            <a:r>
              <a:rPr lang="en-US" sz="2400" dirty="0"/>
              <a:t>.  </a:t>
            </a:r>
          </a:p>
          <a:p>
            <a:pPr marL="0" indent="0">
              <a:buNone/>
            </a:pPr>
            <a:r>
              <a:rPr lang="en-US" sz="2400" dirty="0"/>
              <a:t>Prevalence: 3.2%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PDD-NOS (</a:t>
            </a:r>
            <a:r>
              <a:rPr lang="es-ES" sz="2400" dirty="0" err="1"/>
              <a:t>Pervasive</a:t>
            </a:r>
            <a:r>
              <a:rPr lang="es-ES" sz="2400" dirty="0"/>
              <a:t> </a:t>
            </a:r>
            <a:r>
              <a:rPr lang="es-ES" sz="2400" dirty="0" err="1"/>
              <a:t>Developmental</a:t>
            </a:r>
            <a:r>
              <a:rPr lang="es-ES" sz="2400" dirty="0"/>
              <a:t> </a:t>
            </a:r>
            <a:r>
              <a:rPr lang="es-ES" sz="2400" dirty="0" err="1"/>
              <a:t>Disorder</a:t>
            </a:r>
            <a:r>
              <a:rPr lang="es-ES" sz="2400" dirty="0"/>
              <a:t> – Non </a:t>
            </a:r>
            <a:r>
              <a:rPr lang="es-ES" sz="2400" dirty="0" err="1"/>
              <a:t>specified</a:t>
            </a:r>
            <a:r>
              <a:rPr lang="es-ES" sz="2400" dirty="0"/>
              <a:t>): </a:t>
            </a:r>
            <a:r>
              <a:rPr lang="es-ES" sz="2400" dirty="0" err="1"/>
              <a:t>children</a:t>
            </a:r>
            <a:r>
              <a:rPr lang="es-ES" sz="2400" dirty="0"/>
              <a:t> </a:t>
            </a:r>
            <a:r>
              <a:rPr lang="es-ES" sz="2400" dirty="0" err="1"/>
              <a:t>or</a:t>
            </a:r>
            <a:r>
              <a:rPr lang="es-ES" sz="2400" dirty="0"/>
              <a:t> </a:t>
            </a:r>
            <a:r>
              <a:rPr lang="es-ES" sz="2400" dirty="0" err="1"/>
              <a:t>adults</a:t>
            </a:r>
            <a:r>
              <a:rPr lang="es-ES" sz="2400" dirty="0"/>
              <a:t> </a:t>
            </a:r>
            <a:r>
              <a:rPr lang="es-ES" sz="2400" dirty="0" err="1"/>
              <a:t>who</a:t>
            </a:r>
            <a:r>
              <a:rPr lang="es-ES" sz="2400" dirty="0"/>
              <a:t> are </a:t>
            </a:r>
            <a:r>
              <a:rPr lang="es-ES" sz="2400" dirty="0" err="1"/>
              <a:t>on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autism</a:t>
            </a:r>
            <a:r>
              <a:rPr lang="es-ES" sz="2400" dirty="0"/>
              <a:t> </a:t>
            </a:r>
            <a:r>
              <a:rPr lang="es-ES" sz="2400" dirty="0" err="1"/>
              <a:t>spectrum</a:t>
            </a:r>
            <a:r>
              <a:rPr lang="es-ES" sz="2400" dirty="0"/>
              <a:t> </a:t>
            </a:r>
            <a:r>
              <a:rPr lang="es-ES" sz="2400" dirty="0" err="1"/>
              <a:t>but</a:t>
            </a:r>
            <a:r>
              <a:rPr lang="es-ES" sz="2400" dirty="0"/>
              <a:t> do </a:t>
            </a:r>
            <a:r>
              <a:rPr lang="es-ES" sz="2400" dirty="0" err="1"/>
              <a:t>not</a:t>
            </a:r>
            <a:r>
              <a:rPr lang="es-ES" sz="2400" dirty="0"/>
              <a:t> </a:t>
            </a:r>
            <a:r>
              <a:rPr lang="es-ES" sz="2400" dirty="0" err="1"/>
              <a:t>fully</a:t>
            </a:r>
            <a:r>
              <a:rPr lang="es-ES" sz="2400" dirty="0"/>
              <a:t> </a:t>
            </a:r>
            <a:r>
              <a:rPr lang="es-ES" sz="2400" dirty="0" err="1"/>
              <a:t>meet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criteria</a:t>
            </a:r>
            <a:r>
              <a:rPr lang="es-ES" sz="2400" dirty="0"/>
              <a:t> </a:t>
            </a:r>
            <a:r>
              <a:rPr lang="es-ES" sz="2400" dirty="0" err="1"/>
              <a:t>for</a:t>
            </a:r>
            <a:r>
              <a:rPr lang="es-ES" sz="2400" dirty="0"/>
              <a:t> </a:t>
            </a:r>
            <a:r>
              <a:rPr lang="es-ES" sz="2400" dirty="0" err="1"/>
              <a:t>another</a:t>
            </a:r>
            <a:r>
              <a:rPr lang="es-ES" sz="2400" dirty="0"/>
              <a:t> ASD.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169" y="1131887"/>
            <a:ext cx="6241982" cy="482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94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991600" cy="6629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THE CLINICAL PICTURE IN AUTISTIC DISORDER</a:t>
            </a:r>
          </a:p>
          <a:p>
            <a:pPr marL="0" indent="0">
              <a:buNone/>
            </a:pPr>
            <a:r>
              <a:rPr lang="es-ES" sz="2400" i="1" dirty="0">
                <a:solidFill>
                  <a:schemeClr val="accent1"/>
                </a:solidFill>
              </a:rPr>
              <a:t>VIDEO: </a:t>
            </a:r>
            <a:r>
              <a:rPr lang="en-US" sz="2400" dirty="0">
                <a:solidFill>
                  <a:schemeClr val="accent1"/>
                </a:solidFill>
              </a:rPr>
              <a:t>https://www.youtube.com/watch?v=z7NeBs5wNOA&amp;t=331s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u="sng" dirty="0"/>
              <a:t>Social Deficits</a:t>
            </a:r>
            <a:r>
              <a:rPr lang="en-US" sz="2400" dirty="0"/>
              <a:t>: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2400" dirty="0"/>
              <a:t>- </a:t>
            </a:r>
            <a:r>
              <a:rPr lang="en-US" sz="2300" dirty="0"/>
              <a:t>Children express emotions BUT show a LACK OF SOCIAL UNDERSTANDING</a:t>
            </a:r>
          </a:p>
          <a:p>
            <a:pPr marL="0" indent="0">
              <a:buNone/>
            </a:pPr>
            <a:r>
              <a:rPr lang="en-US" sz="2300" dirty="0"/>
              <a:t>- Have deficits in attention &amp; in location/orienting in the environment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400" dirty="0"/>
              <a:t>* </a:t>
            </a:r>
            <a:r>
              <a:rPr lang="en-US" sz="2400" u="sng" dirty="0"/>
              <a:t>An absence of Speech or Echolalia </a:t>
            </a:r>
            <a:r>
              <a:rPr lang="en-US" sz="2400" dirty="0"/>
              <a:t>(parrot-like repetition of words)</a:t>
            </a:r>
          </a:p>
          <a:p>
            <a:endParaRPr lang="en-US" sz="800" dirty="0"/>
          </a:p>
          <a:p>
            <a:pPr marL="0" indent="0">
              <a:buNone/>
            </a:pPr>
            <a:r>
              <a:rPr lang="en-US" sz="2400" dirty="0"/>
              <a:t>* </a:t>
            </a:r>
            <a:r>
              <a:rPr lang="en-US" sz="2400" u="sng" dirty="0"/>
              <a:t>Self-stimulation</a:t>
            </a:r>
            <a:r>
              <a:rPr lang="en-US" sz="2400" dirty="0"/>
              <a:t> by repetitive movements as head banging, spinning, and rocking, which may continue by the hour</a:t>
            </a:r>
          </a:p>
          <a:p>
            <a:endParaRPr lang="en-US" sz="300" dirty="0"/>
          </a:p>
          <a:p>
            <a:pPr marL="0" indent="0">
              <a:buNone/>
            </a:pPr>
            <a:r>
              <a:rPr lang="en-US" sz="2300" dirty="0"/>
              <a:t>* </a:t>
            </a:r>
            <a:r>
              <a:rPr lang="en-US" sz="2300" u="sng" dirty="0"/>
              <a:t>Intellectual Ability</a:t>
            </a:r>
            <a:r>
              <a:rPr lang="en-US" sz="2300" dirty="0"/>
              <a:t>: Problems on memory, in representing mental, symbolic tasks (e.g. pantomime with imagined objects).</a:t>
            </a:r>
          </a:p>
          <a:p>
            <a:pPr marL="0" indent="0">
              <a:buNone/>
            </a:pPr>
            <a:r>
              <a:rPr lang="es-ES" sz="2400" dirty="0"/>
              <a:t> - </a:t>
            </a:r>
            <a:r>
              <a:rPr lang="es-ES" sz="2400" dirty="0" err="1"/>
              <a:t>Some</a:t>
            </a:r>
            <a:r>
              <a:rPr lang="es-ES" sz="2400" dirty="0"/>
              <a:t> of </a:t>
            </a:r>
            <a:r>
              <a:rPr lang="es-ES" sz="2400" dirty="0" err="1"/>
              <a:t>them</a:t>
            </a:r>
            <a:r>
              <a:rPr lang="es-ES" sz="2400" dirty="0"/>
              <a:t> are </a:t>
            </a:r>
            <a:r>
              <a:rPr lang="es-ES" sz="2400" dirty="0" err="1"/>
              <a:t>highly</a:t>
            </a:r>
            <a:r>
              <a:rPr lang="es-ES" sz="2400" dirty="0"/>
              <a:t> </a:t>
            </a:r>
            <a:r>
              <a:rPr lang="es-ES" sz="2400" dirty="0" err="1"/>
              <a:t>skilled</a:t>
            </a:r>
            <a:r>
              <a:rPr lang="es-ES" sz="2400" dirty="0"/>
              <a:t> at </a:t>
            </a:r>
            <a:r>
              <a:rPr lang="es-ES" sz="2400" dirty="0" err="1"/>
              <a:t>fitting</a:t>
            </a:r>
            <a:r>
              <a:rPr lang="es-ES" sz="2400" dirty="0"/>
              <a:t> </a:t>
            </a:r>
            <a:r>
              <a:rPr lang="es-ES" sz="2400" dirty="0" err="1"/>
              <a:t>objects</a:t>
            </a:r>
            <a:r>
              <a:rPr lang="es-ES" sz="2400" dirty="0"/>
              <a:t> </a:t>
            </a:r>
            <a:r>
              <a:rPr lang="es-ES" sz="2400" dirty="0" err="1"/>
              <a:t>together</a:t>
            </a:r>
            <a:r>
              <a:rPr lang="es-ES" sz="2400" dirty="0"/>
              <a:t> (</a:t>
            </a:r>
            <a:r>
              <a:rPr lang="es-ES" sz="2400" dirty="0" err="1"/>
              <a:t>puzzles</a:t>
            </a:r>
            <a:r>
              <a:rPr lang="es-ES" sz="2400" dirty="0"/>
              <a:t>)</a:t>
            </a:r>
            <a:endParaRPr lang="en-US" sz="2300" dirty="0"/>
          </a:p>
          <a:p>
            <a:endParaRPr lang="en-US" sz="900" dirty="0"/>
          </a:p>
          <a:p>
            <a:pPr marL="0" indent="0">
              <a:buNone/>
            </a:pPr>
            <a:r>
              <a:rPr lang="en-US" sz="2300" dirty="0"/>
              <a:t>* </a:t>
            </a:r>
            <a:r>
              <a:rPr lang="en-US" sz="2400" u="sng" dirty="0"/>
              <a:t>Maintaining Sameness</a:t>
            </a:r>
            <a:r>
              <a:rPr lang="en-US" sz="2400" dirty="0"/>
              <a:t>:                                                                                              - To be “obsessed with the maintenance of sameness”                                           - </a:t>
            </a:r>
            <a:r>
              <a:rPr lang="es-ES" sz="2400" dirty="0" err="1"/>
              <a:t>Strong</a:t>
            </a:r>
            <a:r>
              <a:rPr lang="es-ES" sz="2400" dirty="0"/>
              <a:t> </a:t>
            </a:r>
            <a:r>
              <a:rPr lang="es-ES" sz="2400" dirty="0" err="1"/>
              <a:t>attachments</a:t>
            </a:r>
            <a:r>
              <a:rPr lang="es-ES" sz="2400" dirty="0"/>
              <a:t> to </a:t>
            </a:r>
            <a:r>
              <a:rPr lang="es-ES" sz="2400" dirty="0" err="1"/>
              <a:t>unusual</a:t>
            </a:r>
            <a:r>
              <a:rPr lang="es-ES" sz="2400" dirty="0"/>
              <a:t> </a:t>
            </a:r>
            <a:r>
              <a:rPr lang="es-ES" sz="2400" dirty="0" err="1"/>
              <a:t>objects</a:t>
            </a:r>
            <a:r>
              <a:rPr lang="es-ES" sz="2400" dirty="0"/>
              <a:t> </a:t>
            </a:r>
            <a:r>
              <a:rPr lang="es-ES" sz="2400" dirty="0" err="1"/>
              <a:t>such</a:t>
            </a:r>
            <a:r>
              <a:rPr lang="es-ES" sz="2400" dirty="0"/>
              <a:t> </a:t>
            </a:r>
            <a:r>
              <a:rPr lang="en-US" sz="2400" dirty="0"/>
              <a:t>as rocks, light switches, or keys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6497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82050" cy="662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300" dirty="0">
                <a:solidFill>
                  <a:schemeClr val="accent1"/>
                </a:solidFill>
              </a:rPr>
              <a:t>Asperger´s Disorders</a:t>
            </a:r>
          </a:p>
          <a:p>
            <a:pPr marL="0" indent="0">
              <a:buNone/>
            </a:pPr>
            <a:r>
              <a:rPr lang="en-US" sz="2400" dirty="0"/>
              <a:t>Characteristics:</a:t>
            </a:r>
          </a:p>
          <a:p>
            <a:pPr>
              <a:buFontTx/>
              <a:buChar char="-"/>
            </a:pPr>
            <a:r>
              <a:rPr lang="en-US" sz="2400" dirty="0"/>
              <a:t>Social impairment disorders</a:t>
            </a:r>
          </a:p>
          <a:p>
            <a:pPr>
              <a:buFontTx/>
              <a:buChar char="-"/>
            </a:pPr>
            <a:r>
              <a:rPr lang="en-US" sz="2400" dirty="0"/>
              <a:t>Restricted interest</a:t>
            </a:r>
          </a:p>
          <a:p>
            <a:pPr>
              <a:buFontTx/>
              <a:buChar char="-"/>
            </a:pPr>
            <a:r>
              <a:rPr lang="en-US" sz="2400" dirty="0"/>
              <a:t>Repetitive behaviors</a:t>
            </a:r>
          </a:p>
          <a:p>
            <a:pPr>
              <a:buFontTx/>
              <a:buChar char="-"/>
            </a:pPr>
            <a:r>
              <a:rPr lang="en-US" sz="2400" dirty="0"/>
              <a:t>striving to maintain sameness</a:t>
            </a:r>
          </a:p>
          <a:p>
            <a:pPr>
              <a:buFontTx/>
              <a:buChar char="-"/>
            </a:pPr>
            <a:r>
              <a:rPr lang="en-US" sz="2400" dirty="0"/>
              <a:t>physical awkwardness</a:t>
            </a:r>
          </a:p>
          <a:p>
            <a:pPr marL="0" indent="0">
              <a:buNone/>
            </a:pPr>
            <a:r>
              <a:rPr lang="en-US" sz="2400" dirty="0"/>
              <a:t>BUT appears later than autism &amp; is </a:t>
            </a:r>
            <a:r>
              <a:rPr lang="en-US" sz="2400" b="1" dirty="0"/>
              <a:t>not</a:t>
            </a:r>
            <a:r>
              <a:rPr lang="en-US" sz="2400" dirty="0"/>
              <a:t> associated with the severe </a:t>
            </a:r>
            <a:r>
              <a:rPr lang="en-US" sz="2400" b="1" dirty="0"/>
              <a:t>delay in language </a:t>
            </a:r>
            <a:r>
              <a:rPr lang="en-US" sz="2400" dirty="0"/>
              <a:t>development and </a:t>
            </a:r>
            <a:r>
              <a:rPr lang="en-US" sz="2400" b="1" dirty="0"/>
              <a:t>social interactions 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400" dirty="0"/>
              <a:t>MAIN Characteristic: </a:t>
            </a:r>
          </a:p>
          <a:p>
            <a:pPr marL="0" indent="0">
              <a:buNone/>
            </a:pPr>
            <a:r>
              <a:rPr lang="en-US" sz="2400" dirty="0"/>
              <a:t>* Impairment of </a:t>
            </a:r>
            <a:r>
              <a:rPr lang="en-US" sz="2400" u="sng" dirty="0"/>
              <a:t>interpersonal interactions</a:t>
            </a:r>
            <a:r>
              <a:rPr lang="en-US" sz="2400" dirty="0"/>
              <a:t>, including impairment of facial expressions, body postures, and gestures</a:t>
            </a:r>
          </a:p>
          <a:p>
            <a:r>
              <a:rPr lang="es-ES" sz="2400" dirty="0" err="1"/>
              <a:t>Fail</a:t>
            </a:r>
            <a:r>
              <a:rPr lang="es-ES" sz="2400" dirty="0"/>
              <a:t> to </a:t>
            </a:r>
            <a:r>
              <a:rPr lang="es-ES" sz="2400" dirty="0" err="1"/>
              <a:t>develop</a:t>
            </a:r>
            <a:r>
              <a:rPr lang="es-ES" sz="2400" dirty="0"/>
              <a:t> peer </a:t>
            </a:r>
            <a:r>
              <a:rPr lang="es-ES" sz="2400" u="sng" dirty="0" err="1"/>
              <a:t>relationships</a:t>
            </a:r>
            <a:endParaRPr lang="es-ES" sz="2400" u="sng" dirty="0"/>
          </a:p>
        </p:txBody>
      </p:sp>
    </p:spTree>
    <p:extLst>
      <p:ext uri="{BB962C8B-B14F-4D97-AF65-F5344CB8AC3E}">
        <p14:creationId xmlns:p14="http://schemas.microsoft.com/office/powerpoint/2010/main" val="3199359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82050" cy="6419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accent1"/>
                </a:solidFill>
              </a:rPr>
              <a:t>6. </a:t>
            </a:r>
            <a:r>
              <a:rPr lang="es-ES" sz="3000" dirty="0" err="1">
                <a:solidFill>
                  <a:schemeClr val="accent1"/>
                </a:solidFill>
              </a:rPr>
              <a:t>Learning</a:t>
            </a:r>
            <a:r>
              <a:rPr lang="es-ES" sz="3000" dirty="0">
                <a:solidFill>
                  <a:schemeClr val="accent1"/>
                </a:solidFill>
              </a:rPr>
              <a:t> </a:t>
            </a:r>
            <a:r>
              <a:rPr lang="es-ES" sz="3000" dirty="0" err="1">
                <a:solidFill>
                  <a:schemeClr val="accent1"/>
                </a:solidFill>
              </a:rPr>
              <a:t>Disabilities</a:t>
            </a:r>
            <a:endParaRPr lang="es-ES" sz="3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i="1" dirty="0"/>
              <a:t>Delayed development in language, speech, mathematical, or motor skills, </a:t>
            </a:r>
            <a:r>
              <a:rPr lang="en-US" sz="2400" dirty="0"/>
              <a:t>and it is not due to any reliably demonstrable physical or neurological defect.</a:t>
            </a:r>
          </a:p>
          <a:p>
            <a:pPr marL="0" indent="0">
              <a:buNone/>
            </a:pPr>
            <a:r>
              <a:rPr lang="en-US" sz="2400" dirty="0"/>
              <a:t>E.g.</a:t>
            </a:r>
          </a:p>
          <a:p>
            <a:pPr marL="0" indent="0">
              <a:buNone/>
            </a:pPr>
            <a:r>
              <a:rPr lang="en-US" sz="2400" dirty="0"/>
              <a:t>- dyslexia: problems in word recognition and reading comprehension; deficient in spelling and memory. </a:t>
            </a:r>
          </a:p>
          <a:p>
            <a:pPr marL="0" indent="0">
              <a:buNone/>
            </a:pPr>
            <a:r>
              <a:rPr lang="en-US" sz="2400" dirty="0"/>
              <a:t>At reading, these persons routinely </a:t>
            </a:r>
            <a:r>
              <a:rPr lang="en-US" sz="2400" b="1" dirty="0"/>
              <a:t>omit</a:t>
            </a:r>
            <a:r>
              <a:rPr lang="en-US" sz="2400" dirty="0"/>
              <a:t>, </a:t>
            </a:r>
            <a:r>
              <a:rPr lang="en-US" sz="2400" b="1" dirty="0"/>
              <a:t>add</a:t>
            </a:r>
            <a:r>
              <a:rPr lang="en-US" sz="2400" dirty="0"/>
              <a:t>, and </a:t>
            </a:r>
            <a:r>
              <a:rPr lang="en-US" sz="2400" b="1" dirty="0"/>
              <a:t>distort</a:t>
            </a:r>
            <a:r>
              <a:rPr lang="en-US" sz="2400" dirty="0"/>
              <a:t> words, and their reading is typically painfully slow.</a:t>
            </a:r>
          </a:p>
          <a:p>
            <a:pPr marL="0" indent="0">
              <a:buNone/>
            </a:pPr>
            <a:r>
              <a:rPr lang="en-US" sz="2400" dirty="0"/>
              <a:t>They don´t show obvious </a:t>
            </a:r>
          </a:p>
          <a:p>
            <a:pPr marL="0" indent="0">
              <a:buNone/>
            </a:pPr>
            <a:r>
              <a:rPr lang="en-US" sz="2400" dirty="0"/>
              <a:t>emotional problems, lack of </a:t>
            </a:r>
          </a:p>
          <a:p>
            <a:pPr marL="0" indent="0">
              <a:buNone/>
            </a:pPr>
            <a:r>
              <a:rPr lang="en-US" sz="2400" dirty="0"/>
              <a:t>cooperativeness or eagerness </a:t>
            </a:r>
          </a:p>
          <a:p>
            <a:pPr marL="0" indent="0">
              <a:buNone/>
            </a:pPr>
            <a:r>
              <a:rPr lang="en-US" sz="2400" dirty="0"/>
              <a:t>to please teachers and parents.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3A9452-B200-A640-B8DD-D0FF43C3C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502" y="3906354"/>
            <a:ext cx="3527149" cy="265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67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82050" cy="6419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FIN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29" y="554222"/>
            <a:ext cx="7935192" cy="60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38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4" y="160338"/>
            <a:ext cx="8988425" cy="6419850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Until the twentieth century, little account was taken of the special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characteristics of psychopathology in children.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* The prevailing view was one of children as “miniature adults.”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Developmental psychopathology </a:t>
            </a:r>
            <a:r>
              <a:rPr lang="en-US" sz="2400" dirty="0"/>
              <a:t>studies the origins and course of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individual maladaptation in the context of normal growth processes.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Prevalence: 12.3%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most prevalent ones are,</a:t>
            </a:r>
          </a:p>
          <a:p>
            <a:pPr lvl="1"/>
            <a:r>
              <a:rPr lang="en-US" dirty="0"/>
              <a:t>attention-deficit/hyperactivity                                                           disorder </a:t>
            </a:r>
          </a:p>
          <a:p>
            <a:pPr lvl="1"/>
            <a:r>
              <a:rPr lang="en-US" dirty="0"/>
              <a:t>separation anxiety disorders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2" name="AutoShape 2" descr="Resultado de imagen de Developmental psychopath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2" name="Picture 4" descr="Resultado de imagen de Developmental psychopat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571" y="3370263"/>
            <a:ext cx="4300659" cy="322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9335" y="256043"/>
            <a:ext cx="3609521" cy="6478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Classification of Childhood and Adolescent Disorders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DSM-I (1952)  included only two childhood emotional disorders: childhood schizophrenia and adjustment reaction of childhood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DSM-V (2013) -------&gt;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3111" t="15176" r="53778" b="8972"/>
          <a:stretch/>
        </p:blipFill>
        <p:spPr>
          <a:xfrm>
            <a:off x="4114800" y="253999"/>
            <a:ext cx="5029200" cy="648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" y="228600"/>
            <a:ext cx="8991600" cy="6629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5"/>
                </a:solidFill>
              </a:rPr>
              <a:t>Attention-Deficit/Hyperactivity Disorder (ADHD)</a:t>
            </a:r>
          </a:p>
          <a:p>
            <a:pPr marL="0" indent="0">
              <a:buNone/>
            </a:pPr>
            <a:r>
              <a:rPr lang="en-US" sz="2400" dirty="0"/>
              <a:t>Characterized by </a:t>
            </a:r>
            <a:r>
              <a:rPr lang="en-US" sz="2400" i="1" dirty="0"/>
              <a:t>difficulties that interfere with </a:t>
            </a:r>
            <a:r>
              <a:rPr lang="en-US" sz="2400" b="1" i="1" dirty="0"/>
              <a:t>effective task-oriented behavior</a:t>
            </a:r>
            <a:r>
              <a:rPr lang="en-US" sz="2400" i="1" dirty="0"/>
              <a:t> in children—particularly </a:t>
            </a:r>
          </a:p>
          <a:p>
            <a:pPr marL="0" indent="0">
              <a:buNone/>
            </a:pPr>
            <a:r>
              <a:rPr lang="en-US" sz="2400" i="1" dirty="0"/>
              <a:t>	* impulsivity</a:t>
            </a:r>
          </a:p>
          <a:p>
            <a:pPr marL="0" indent="0">
              <a:buNone/>
            </a:pPr>
            <a:r>
              <a:rPr lang="en-US" sz="2400" i="1" dirty="0"/>
              <a:t>	* excessive or exaggerated motor activity such as aimless or haphazard running or fidgeting </a:t>
            </a:r>
          </a:p>
          <a:p>
            <a:pPr marL="0" indent="0">
              <a:buNone/>
            </a:pPr>
            <a:r>
              <a:rPr lang="en-US" sz="2400" b="1" i="1" dirty="0"/>
              <a:t>	* difficulties in sustaining attention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Prevalence: 8% in USA</a:t>
            </a:r>
          </a:p>
          <a:p>
            <a:r>
              <a:rPr lang="en-US" sz="2400" dirty="0"/>
              <a:t>ADHD children </a:t>
            </a:r>
            <a:r>
              <a:rPr lang="en-US" sz="2400" u="sng" dirty="0"/>
              <a:t>are not anxious</a:t>
            </a:r>
            <a:r>
              <a:rPr lang="en-US" sz="2400" dirty="0"/>
              <a:t>, even though their over activity, restlessness, and distractibility are frequently interpreted as indications of anxiety.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* Specific learning disabilities: difficulties in reading or in learning other basic school </a:t>
            </a:r>
            <a:r>
              <a:rPr lang="es-ES" sz="2400" dirty="0" err="1"/>
              <a:t>subjects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996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29" y="217714"/>
            <a:ext cx="8741228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QUIZ:  </a:t>
            </a:r>
            <a:r>
              <a:rPr lang="en-US" sz="2400" dirty="0">
                <a:hlinkClick r:id="rId2"/>
              </a:rPr>
              <a:t>https://www.youtube.com/watch?v=-IO6zqIm88s</a:t>
            </a:r>
            <a:endParaRPr lang="en-US" sz="24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Treatments</a:t>
            </a:r>
          </a:p>
          <a:p>
            <a:pPr marL="0" indent="0">
              <a:buNone/>
            </a:pPr>
            <a:r>
              <a:rPr lang="en-US" sz="2400" b="1" dirty="0"/>
              <a:t>Ritalin</a:t>
            </a:r>
            <a:r>
              <a:rPr lang="en-US" sz="2400" dirty="0"/>
              <a:t> (</a:t>
            </a:r>
            <a:r>
              <a:rPr lang="en-US" sz="2400" dirty="0" err="1"/>
              <a:t>anphetamines</a:t>
            </a:r>
            <a:r>
              <a:rPr lang="en-US" sz="2400" dirty="0"/>
              <a:t>) decreases </a:t>
            </a:r>
            <a:r>
              <a:rPr lang="en-US" sz="2400" dirty="0" err="1"/>
              <a:t>averactivity</a:t>
            </a:r>
            <a:r>
              <a:rPr lang="en-US" sz="2400" dirty="0"/>
              <a:t> and distractibility, as well as increasing alertness.</a:t>
            </a:r>
          </a:p>
          <a:p>
            <a:pPr marL="0" indent="0">
              <a:buNone/>
            </a:pPr>
            <a:r>
              <a:rPr lang="en-US" sz="2400" dirty="0"/>
              <a:t>Side effects: </a:t>
            </a:r>
          </a:p>
          <a:p>
            <a:pPr marL="0" indent="0">
              <a:buNone/>
            </a:pPr>
            <a:r>
              <a:rPr lang="en-US" sz="2400" dirty="0"/>
              <a:t>	- decreased blood flow to the brain (impaired thinking) 	      	- disruption of growth hormone (suppression of growth in body and brain)</a:t>
            </a:r>
          </a:p>
          <a:p>
            <a:pPr marL="0" indent="0">
              <a:buNone/>
            </a:pPr>
            <a:r>
              <a:rPr lang="en-US" sz="2400" dirty="0"/>
              <a:t>	- insomnia</a:t>
            </a:r>
          </a:p>
          <a:p>
            <a:pPr marL="0" indent="0">
              <a:buNone/>
            </a:pPr>
            <a:r>
              <a:rPr lang="en-US" sz="2400" dirty="0"/>
              <a:t>	- psychotic symptoms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Strattera</a:t>
            </a:r>
            <a:r>
              <a:rPr lang="en-US" sz="2400" dirty="0"/>
              <a:t> (Atomoxetine, NA precursor): Reduces symptoms of ADHD</a:t>
            </a:r>
          </a:p>
          <a:p>
            <a:pPr marL="0" indent="0">
              <a:buNone/>
            </a:pPr>
            <a:r>
              <a:rPr lang="en-US" sz="2400" dirty="0"/>
              <a:t>Side effects: decreased appetite, nausea, vomiting and fatigue</a:t>
            </a:r>
          </a:p>
        </p:txBody>
      </p:sp>
    </p:spTree>
    <p:extLst>
      <p:ext uri="{BB962C8B-B14F-4D97-AF65-F5344CB8AC3E}">
        <p14:creationId xmlns:p14="http://schemas.microsoft.com/office/powerpoint/2010/main" val="140002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38150"/>
            <a:ext cx="8782050" cy="6419850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buAutoNum type="arabicPeriod" startAt="2"/>
            </a:pPr>
            <a:r>
              <a:rPr lang="en-US" sz="2400" dirty="0">
                <a:solidFill>
                  <a:schemeClr val="accent5"/>
                </a:solidFill>
              </a:rPr>
              <a:t>Oppositional Defiant Disorder and Conduct Disorder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accent5"/>
              </a:solidFill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AutoNum type="arabicPeriod" startAt="2"/>
            </a:pPr>
            <a:endParaRPr lang="en-US" sz="300" dirty="0">
              <a:solidFill>
                <a:schemeClr val="accent5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/>
              <a:t>A recurrent pattern of negativistic, defiant, disobedient, and hostile behavior toward authority figures, repetitive violation of rules and a </a:t>
            </a:r>
            <a:r>
              <a:rPr lang="en-US" sz="2400" i="1" u="sng" dirty="0"/>
              <a:t>disregard for the rights of others </a:t>
            </a:r>
            <a:r>
              <a:rPr lang="en-US" sz="2400" i="1" dirty="0"/>
              <a:t>that persists for at least 6 months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/>
              <a:t>Beginning</a:t>
            </a:r>
            <a:r>
              <a:rPr lang="en-US" sz="2400" dirty="0"/>
              <a:t>: age of 8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Risk factors: </a:t>
            </a:r>
            <a:r>
              <a:rPr lang="en-US" sz="2400" dirty="0"/>
              <a:t>family discord, socioeconomic disadvantage, and antisocial behavior in the parents.</a:t>
            </a:r>
          </a:p>
          <a:p>
            <a:pPr marL="0" indent="0">
              <a:buNone/>
            </a:pPr>
            <a:r>
              <a:rPr lang="en-US" sz="2400" b="1" dirty="0"/>
              <a:t>Traits</a:t>
            </a:r>
            <a:r>
              <a:rPr lang="en-US" sz="2400" dirty="0"/>
              <a:t>: overt or covert </a:t>
            </a:r>
            <a:r>
              <a:rPr lang="en-US" sz="2400" b="1" dirty="0"/>
              <a:t>hostility</a:t>
            </a:r>
            <a:r>
              <a:rPr lang="en-US" sz="2400" dirty="0"/>
              <a:t>, </a:t>
            </a:r>
            <a:r>
              <a:rPr lang="en-US" sz="2400" b="1" dirty="0"/>
              <a:t>disobedience</a:t>
            </a:r>
            <a:r>
              <a:rPr lang="en-US" sz="2400" dirty="0"/>
              <a:t>, physical and verbal </a:t>
            </a:r>
            <a:r>
              <a:rPr lang="en-US" sz="2400" b="1" dirty="0"/>
              <a:t>aggressiveness</a:t>
            </a:r>
            <a:r>
              <a:rPr lang="en-US" sz="2400" dirty="0"/>
              <a:t>, quarrelsomeness, </a:t>
            </a:r>
            <a:r>
              <a:rPr lang="en-US" sz="2400" b="1" dirty="0"/>
              <a:t>vengefulness</a:t>
            </a:r>
            <a:r>
              <a:rPr lang="en-US" sz="2400" dirty="0"/>
              <a:t>, and destructiveness,  </a:t>
            </a:r>
            <a:r>
              <a:rPr lang="en-US" sz="2400" b="1" dirty="0"/>
              <a:t>Lying</a:t>
            </a:r>
            <a:r>
              <a:rPr lang="en-US" sz="2400" dirty="0"/>
              <a:t>, </a:t>
            </a:r>
            <a:r>
              <a:rPr lang="en-US" sz="2400" b="1" dirty="0"/>
              <a:t>solitary stealing</a:t>
            </a:r>
            <a:r>
              <a:rPr lang="en-US" sz="2400" dirty="0"/>
              <a:t>, </a:t>
            </a:r>
            <a:r>
              <a:rPr lang="en-US" sz="2400" b="1" dirty="0"/>
              <a:t>sexually uninhibited</a:t>
            </a:r>
            <a:r>
              <a:rPr lang="en-US" sz="2400" dirty="0"/>
              <a:t>, sexual aggression, cruelty to animals, vandalism, bulling or robbery.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Treatment: antidepressant medication (Prozac)                                         	        behavior therapy (to child &amp; parents)</a:t>
            </a:r>
          </a:p>
          <a:p>
            <a:pPr marL="0" indent="0">
              <a:buNone/>
            </a:pP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6839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82050" cy="64198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3. Anxiety and Depression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Anxiety</a:t>
            </a:r>
            <a:r>
              <a:rPr lang="en-US" sz="2400" dirty="0"/>
              <a:t> characteristics: </a:t>
            </a:r>
            <a:r>
              <a:rPr lang="en-US" sz="2400" i="1" dirty="0"/>
              <a:t>oversensitivity, unrealistic fears, shyness and timidity, pervasive feelings of inadequacy, sleep disturbances, and fear of school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Prevalence: 5-10%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solidFill>
                  <a:schemeClr val="accent1"/>
                </a:solidFill>
              </a:rPr>
              <a:t>Depression </a:t>
            </a:r>
            <a:r>
              <a:rPr lang="en-US" sz="2400" dirty="0"/>
              <a:t>includes behaviors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/>
              <a:t>such as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i="1" dirty="0"/>
              <a:t>withdrawal, crying, avoidance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i="1" dirty="0"/>
              <a:t>of eye contact, physical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i="1" dirty="0"/>
              <a:t>complaints, poor appetite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i="1" dirty="0"/>
              <a:t>and even aggressive behavior.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DB295A-15C7-C645-A829-0DB892126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189" y="2697646"/>
            <a:ext cx="3985313" cy="239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6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181" y="311726"/>
            <a:ext cx="8707664" cy="65462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4. Symptom Disorders</a:t>
            </a:r>
          </a:p>
          <a:p>
            <a:r>
              <a:rPr lang="en-US" sz="2400" b="1" dirty="0"/>
              <a:t>Enuresis</a:t>
            </a:r>
            <a:r>
              <a:rPr lang="en-US" sz="2400" dirty="0"/>
              <a:t>: primary functional vs secondary functional </a:t>
            </a:r>
          </a:p>
          <a:p>
            <a:r>
              <a:rPr lang="en-US" sz="2400" b="1" dirty="0"/>
              <a:t>Encopresis</a:t>
            </a:r>
            <a:r>
              <a:rPr lang="en-US" sz="2400" dirty="0"/>
              <a:t>: children who have not learned appropriate toileting for bowel movements after age 4.</a:t>
            </a:r>
          </a:p>
          <a:p>
            <a:r>
              <a:rPr lang="en-US" sz="2400" dirty="0"/>
              <a:t> </a:t>
            </a:r>
            <a:r>
              <a:rPr lang="en-US" sz="2400" b="1" dirty="0"/>
              <a:t>Sleepwalking</a:t>
            </a:r>
            <a:r>
              <a:rPr lang="en-US" sz="2400" dirty="0"/>
              <a:t>:  repeated episodes in which a person leaves his or her bed and walks around without being conscious of the experience or remembering it later.</a:t>
            </a:r>
          </a:p>
          <a:p>
            <a:pPr lvl="1"/>
            <a:r>
              <a:rPr lang="en-US" dirty="0"/>
              <a:t>In 2</a:t>
            </a:r>
            <a:r>
              <a:rPr lang="en-US" baseline="30000" dirty="0"/>
              <a:t>nd</a:t>
            </a:r>
            <a:r>
              <a:rPr lang="en-US" dirty="0"/>
              <a:t> or 3</a:t>
            </a:r>
            <a:r>
              <a:rPr lang="en-US" baseline="30000" dirty="0"/>
              <a:t>rd</a:t>
            </a:r>
            <a:r>
              <a:rPr lang="en-US" dirty="0"/>
              <a:t> hour of sleep</a:t>
            </a:r>
          </a:p>
          <a:p>
            <a:pPr lvl="1"/>
            <a:r>
              <a:rPr lang="en-US" dirty="0"/>
              <a:t>In NO-REM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b="1" dirty="0"/>
          </a:p>
          <a:p>
            <a:r>
              <a:rPr lang="en-US" sz="2400" b="1" dirty="0"/>
              <a:t>Tics</a:t>
            </a:r>
            <a:r>
              <a:rPr lang="en-US" sz="2400" dirty="0"/>
              <a:t>:  is a persistent, intermittent muscle twitch or spasm, usually limited to a localized muscle group.</a:t>
            </a:r>
          </a:p>
          <a:p>
            <a:r>
              <a:rPr lang="en-US" sz="2400" b="1" dirty="0"/>
              <a:t>Tourette’s disorder </a:t>
            </a:r>
            <a:r>
              <a:rPr lang="en-US" sz="2400" dirty="0"/>
              <a:t>is an extreme tic disorder involving multiple motor and vocal patterns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562" y="3140015"/>
            <a:ext cx="5014965" cy="229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2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969" y="207702"/>
            <a:ext cx="8162928" cy="6419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dirty="0">
                <a:solidFill>
                  <a:schemeClr val="accent1"/>
                </a:solidFill>
              </a:rPr>
              <a:t>5. </a:t>
            </a:r>
            <a:r>
              <a:rPr lang="es-ES" dirty="0" err="1">
                <a:solidFill>
                  <a:schemeClr val="accent1"/>
                </a:solidFill>
              </a:rPr>
              <a:t>Pervasive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 err="1">
                <a:solidFill>
                  <a:schemeClr val="accent1"/>
                </a:solidFill>
              </a:rPr>
              <a:t>Developmental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 err="1">
                <a:solidFill>
                  <a:schemeClr val="accent1"/>
                </a:solidFill>
              </a:rPr>
              <a:t>disorders</a:t>
            </a:r>
            <a:r>
              <a:rPr lang="es-ES" dirty="0">
                <a:solidFill>
                  <a:schemeClr val="accent1"/>
                </a:solidFill>
              </a:rPr>
              <a:t> (</a:t>
            </a:r>
            <a:r>
              <a:rPr lang="es-ES" dirty="0" err="1">
                <a:solidFill>
                  <a:schemeClr val="accent1"/>
                </a:solidFill>
              </a:rPr>
              <a:t>Autism</a:t>
            </a:r>
            <a:r>
              <a:rPr lang="es-ES" dirty="0">
                <a:solidFill>
                  <a:schemeClr val="accent1"/>
                </a:solidFill>
              </a:rPr>
              <a:t>, Asperger,…) </a:t>
            </a:r>
          </a:p>
          <a:p>
            <a:pPr marL="0" indent="0">
              <a:buNone/>
            </a:pPr>
            <a:endParaRPr lang="es-E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3400" i="1" dirty="0">
                <a:solidFill>
                  <a:schemeClr val="accent1"/>
                </a:solidFill>
              </a:rPr>
              <a:t>Autism: </a:t>
            </a:r>
            <a:r>
              <a:rPr lang="en-US" sz="2400" i="1" dirty="0"/>
              <a:t>Developmental disorder that includes </a:t>
            </a:r>
            <a:r>
              <a:rPr lang="en-US" sz="2400" b="1" i="1" dirty="0"/>
              <a:t>deficits in language </a:t>
            </a:r>
            <a:r>
              <a:rPr lang="en-US" sz="2400" i="1" dirty="0"/>
              <a:t>&amp; </a:t>
            </a:r>
            <a:r>
              <a:rPr lang="en-US" sz="2400" b="1" i="1" dirty="0"/>
              <a:t>perceptual and motor development </a:t>
            </a:r>
            <a:r>
              <a:rPr lang="en-US" sz="2400" i="1" dirty="0"/>
              <a:t>and an inability to function in </a:t>
            </a:r>
            <a:r>
              <a:rPr lang="en-US" sz="2400" b="1" i="1" dirty="0"/>
              <a:t>social situations</a:t>
            </a:r>
            <a:r>
              <a:rPr lang="en-US" sz="2400" i="1" dirty="0"/>
              <a:t>.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US" sz="2400" i="1" dirty="0"/>
          </a:p>
        </p:txBody>
      </p:sp>
      <p:sp>
        <p:nvSpPr>
          <p:cNvPr id="4" name="Rectángulo 3"/>
          <p:cNvSpPr/>
          <p:nvPr/>
        </p:nvSpPr>
        <p:spPr>
          <a:xfrm>
            <a:off x="344969" y="3903076"/>
            <a:ext cx="89019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- Babies never being cuddly, </a:t>
            </a:r>
          </a:p>
          <a:p>
            <a:r>
              <a:rPr lang="en-US" sz="2400" dirty="0"/>
              <a:t>- never reaching out when being picked up,                                                 - never smiling or looking at them while being fed,                                                                             - never appearing to notice the comings and goings of other people</a:t>
            </a:r>
            <a:endParaRPr lang="es-ES" sz="2400" dirty="0"/>
          </a:p>
        </p:txBody>
      </p:sp>
      <p:sp>
        <p:nvSpPr>
          <p:cNvPr id="5" name="Rectángulo 4"/>
          <p:cNvSpPr/>
          <p:nvPr/>
        </p:nvSpPr>
        <p:spPr>
          <a:xfrm>
            <a:off x="711206" y="3186794"/>
            <a:ext cx="7430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“Autistic children seem </a:t>
            </a:r>
            <a:r>
              <a:rPr lang="en-US" sz="2400" b="1" dirty="0"/>
              <a:t>apart or aloof from others”</a:t>
            </a:r>
          </a:p>
        </p:txBody>
      </p:sp>
    </p:spTree>
    <p:extLst>
      <p:ext uri="{BB962C8B-B14F-4D97-AF65-F5344CB8AC3E}">
        <p14:creationId xmlns:p14="http://schemas.microsoft.com/office/powerpoint/2010/main" val="2124047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3362</TotalTime>
  <Words>598</Words>
  <Application>Microsoft Office PowerPoint</Application>
  <PresentationFormat>Presentación en pantalla (4:3)</PresentationFormat>
  <Paragraphs>141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Disorders in childhood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disorders</dc:title>
  <dc:creator>Cristina Nombela</dc:creator>
  <cp:lastModifiedBy>Cristina Nombela</cp:lastModifiedBy>
  <cp:revision>59</cp:revision>
  <dcterms:created xsi:type="dcterms:W3CDTF">2018-04-15T18:43:36Z</dcterms:created>
  <dcterms:modified xsi:type="dcterms:W3CDTF">2019-05-01T13:08:58Z</dcterms:modified>
</cp:coreProperties>
</file>