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56" r:id="rId2"/>
    <p:sldId id="318" r:id="rId3"/>
    <p:sldId id="335" r:id="rId4"/>
    <p:sldId id="336" r:id="rId5"/>
    <p:sldId id="337" r:id="rId6"/>
    <p:sldId id="338" r:id="rId7"/>
    <p:sldId id="339" r:id="rId8"/>
    <p:sldId id="340" r:id="rId9"/>
    <p:sldId id="322" r:id="rId10"/>
    <p:sldId id="341" r:id="rId11"/>
    <p:sldId id="342" r:id="rId12"/>
    <p:sldId id="343" r:id="rId13"/>
    <p:sldId id="326" r:id="rId14"/>
    <p:sldId id="327" r:id="rId15"/>
    <p:sldId id="328" r:id="rId16"/>
    <p:sldId id="33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istina Nombela" initials="MOU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06" autoAdjust="0"/>
    <p:restoredTop sz="94691"/>
  </p:normalViewPr>
  <p:slideViewPr>
    <p:cSldViewPr snapToGrid="0" snapToObjects="1">
      <p:cViewPr varScale="1">
        <p:scale>
          <a:sx n="61" d="100"/>
          <a:sy n="61" d="100"/>
        </p:scale>
        <p:origin x="7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DE2BB-4AA0-424B-BD05-B96C116D4A53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7AA9FF-6DA1-9E46-85DA-DCD9DFA1008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07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BC66-4635-A048-8174-C5443F5B16FF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4D27F-E185-444C-AE09-E08245442062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BC66-4635-A048-8174-C5443F5B16FF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4D27F-E185-444C-AE09-E08245442062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BC66-4635-A048-8174-C5443F5B16FF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4D27F-E185-444C-AE09-E08245442062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BC66-4635-A048-8174-C5443F5B16FF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4D27F-E185-444C-AE09-E08245442062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BC66-4635-A048-8174-C5443F5B16FF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4D27F-E185-444C-AE09-E08245442062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BC66-4635-A048-8174-C5443F5B16FF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4D27F-E185-444C-AE09-E08245442062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BC66-4635-A048-8174-C5443F5B16FF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4D27F-E185-444C-AE09-E08245442062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BC66-4635-A048-8174-C5443F5B16FF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4D27F-E185-444C-AE09-E08245442062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BC66-4635-A048-8174-C5443F5B16FF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4D27F-E185-444C-AE09-E08245442062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BC66-4635-A048-8174-C5443F5B16FF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4D27F-E185-444C-AE09-E08245442062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BC66-4635-A048-8174-C5443F5B16FF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4D27F-E185-444C-AE09-E08245442062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1BC66-4635-A048-8174-C5443F5B16FF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4D27F-E185-444C-AE09-E0824544206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790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590308"/>
            <a:ext cx="7772400" cy="2387600"/>
          </a:xfrm>
        </p:spPr>
        <p:txBody>
          <a:bodyPr/>
          <a:lstStyle/>
          <a:p>
            <a:r>
              <a:rPr lang="en-US" dirty="0"/>
              <a:t>Abnormal Psychology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044951"/>
            <a:ext cx="6858000" cy="1655762"/>
          </a:xfrm>
        </p:spPr>
        <p:txBody>
          <a:bodyPr>
            <a:noAutofit/>
          </a:bodyPr>
          <a:lstStyle/>
          <a:p>
            <a:endParaRPr lang="en-US" sz="2800" dirty="0"/>
          </a:p>
          <a:p>
            <a:r>
              <a:rPr lang="en-US" sz="2800" dirty="0" smtClean="0"/>
              <a:t>Spring 2020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 smtClean="0"/>
              <a:t>Prof </a:t>
            </a:r>
            <a:r>
              <a:rPr lang="en-US" sz="2800" dirty="0"/>
              <a:t>Cristina Nombela Otero</a:t>
            </a:r>
          </a:p>
          <a:p>
            <a:r>
              <a:rPr lang="en-US" sz="2800" dirty="0"/>
              <a:t>Week 1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533900" y="621166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err="1" smtClean="0"/>
              <a:t>Monday</a:t>
            </a:r>
            <a:r>
              <a:rPr lang="es-ES" dirty="0" smtClean="0"/>
              <a:t>, </a:t>
            </a:r>
            <a:r>
              <a:rPr lang="es-ES" dirty="0" err="1" smtClean="0"/>
              <a:t>January</a:t>
            </a:r>
            <a:r>
              <a:rPr lang="es-ES" dirty="0" smtClean="0"/>
              <a:t> 3</a:t>
            </a:r>
            <a:r>
              <a:rPr lang="es-ES" baseline="30000" dirty="0" smtClean="0"/>
              <a:t>rd</a:t>
            </a:r>
            <a:r>
              <a:rPr lang="es-ES" dirty="0" smtClean="0"/>
              <a:t>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8981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172995" y="179217"/>
            <a:ext cx="6858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dirty="0" smtClean="0"/>
              <a:t>The calendar of Abnormal Psychology</a:t>
            </a:r>
            <a:endParaRPr lang="en-US" sz="3000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0" y="1297459"/>
            <a:ext cx="9144000" cy="247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1688" t="31518" r="26608" b="15447"/>
          <a:stretch/>
        </p:blipFill>
        <p:spPr>
          <a:xfrm>
            <a:off x="346590" y="1322173"/>
            <a:ext cx="8280000" cy="477506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879668" y="3461657"/>
            <a:ext cx="1240972" cy="888274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233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172995" y="179217"/>
            <a:ext cx="6858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dirty="0" smtClean="0"/>
              <a:t>The calendar of Abnormal Psychology</a:t>
            </a:r>
            <a:endParaRPr lang="en-US" sz="3000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0" y="1297459"/>
            <a:ext cx="9144000" cy="247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1889" t="33124" r="26507" b="14912"/>
          <a:stretch/>
        </p:blipFill>
        <p:spPr>
          <a:xfrm>
            <a:off x="346590" y="1322173"/>
            <a:ext cx="8266393" cy="4680000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3963803" y="3709851"/>
            <a:ext cx="1031966" cy="53557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/>
              <a:t>8.45am</a:t>
            </a:r>
            <a:endParaRPr lang="en-GB" sz="1400" dirty="0"/>
          </a:p>
        </p:txBody>
      </p:sp>
      <p:sp>
        <p:nvSpPr>
          <p:cNvPr id="7" name="Elipse 6"/>
          <p:cNvSpPr/>
          <p:nvPr/>
        </p:nvSpPr>
        <p:spPr>
          <a:xfrm>
            <a:off x="3963803" y="4588223"/>
            <a:ext cx="1031966" cy="53557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/>
              <a:t>8.45am</a:t>
            </a:r>
            <a:endParaRPr lang="en-GB" sz="1400" dirty="0"/>
          </a:p>
        </p:txBody>
      </p:sp>
      <p:sp>
        <p:nvSpPr>
          <p:cNvPr id="9" name="Elipse 8"/>
          <p:cNvSpPr/>
          <p:nvPr/>
        </p:nvSpPr>
        <p:spPr>
          <a:xfrm>
            <a:off x="3954218" y="5370203"/>
            <a:ext cx="1031966" cy="53557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/>
              <a:t>8.45am</a:t>
            </a:r>
            <a:endParaRPr lang="en-GB" sz="1400" dirty="0"/>
          </a:p>
        </p:txBody>
      </p:sp>
      <p:sp>
        <p:nvSpPr>
          <p:cNvPr id="10" name="Rectángulo 9"/>
          <p:cNvSpPr/>
          <p:nvPr/>
        </p:nvSpPr>
        <p:spPr>
          <a:xfrm>
            <a:off x="3853542" y="3291840"/>
            <a:ext cx="1240972" cy="2627004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ángulo 10"/>
          <p:cNvSpPr/>
          <p:nvPr/>
        </p:nvSpPr>
        <p:spPr>
          <a:xfrm>
            <a:off x="1521472" y="5123801"/>
            <a:ext cx="1240972" cy="878372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uadroTexto 11"/>
          <p:cNvSpPr txBox="1"/>
          <p:nvPr/>
        </p:nvSpPr>
        <p:spPr>
          <a:xfrm>
            <a:off x="1527337" y="5383295"/>
            <a:ext cx="10756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>
                <a:solidFill>
                  <a:srgbClr val="FF0000"/>
                </a:solidFill>
              </a:rPr>
              <a:t> </a:t>
            </a:r>
            <a:r>
              <a:rPr lang="es-ES" sz="1200" dirty="0" err="1" smtClean="0">
                <a:solidFill>
                  <a:srgbClr val="FF0000"/>
                </a:solidFill>
              </a:rPr>
              <a:t>Presentations</a:t>
            </a:r>
            <a:endParaRPr lang="en-GB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14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172995" y="179217"/>
            <a:ext cx="6858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dirty="0" smtClean="0"/>
              <a:t>The calendar of Abnormal Psychology</a:t>
            </a:r>
            <a:endParaRPr lang="en-US" sz="3000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0" y="1297459"/>
            <a:ext cx="9144000" cy="247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1789" t="33482" r="26608" b="19018"/>
          <a:stretch/>
        </p:blipFill>
        <p:spPr>
          <a:xfrm>
            <a:off x="346589" y="1322173"/>
            <a:ext cx="8444713" cy="437022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703707" y="2814789"/>
            <a:ext cx="873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>
                <a:solidFill>
                  <a:srgbClr val="FF0000"/>
                </a:solidFill>
              </a:rPr>
              <a:t> </a:t>
            </a:r>
            <a:r>
              <a:rPr lang="es-ES" sz="1200" dirty="0" err="1" smtClean="0">
                <a:solidFill>
                  <a:srgbClr val="FF0000"/>
                </a:solidFill>
              </a:rPr>
              <a:t>Abnormal</a:t>
            </a:r>
            <a:endParaRPr lang="es-ES" sz="1200" dirty="0" smtClean="0">
              <a:solidFill>
                <a:srgbClr val="FF0000"/>
              </a:solidFill>
            </a:endParaRPr>
          </a:p>
          <a:p>
            <a:r>
              <a:rPr lang="es-ES" sz="1200" dirty="0" err="1" smtClean="0">
                <a:solidFill>
                  <a:srgbClr val="FF0000"/>
                </a:solidFill>
              </a:rPr>
              <a:t>Psychology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185879" y="2949111"/>
            <a:ext cx="1101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>
                <a:solidFill>
                  <a:srgbClr val="FF0000"/>
                </a:solidFill>
              </a:rPr>
              <a:t> </a:t>
            </a:r>
            <a:r>
              <a:rPr lang="es-ES" sz="1200" dirty="0" err="1" smtClean="0">
                <a:solidFill>
                  <a:srgbClr val="FF0000"/>
                </a:solidFill>
              </a:rPr>
              <a:t>Exams</a:t>
            </a:r>
            <a:r>
              <a:rPr lang="es-ES" sz="1200" dirty="0" smtClean="0">
                <a:solidFill>
                  <a:srgbClr val="FF0000"/>
                </a:solidFill>
              </a:rPr>
              <a:t> </a:t>
            </a:r>
            <a:r>
              <a:rPr lang="es-ES" sz="1200" dirty="0" err="1" smtClean="0">
                <a:solidFill>
                  <a:srgbClr val="FF0000"/>
                </a:solidFill>
              </a:rPr>
              <a:t>Review</a:t>
            </a:r>
            <a:endParaRPr lang="en-GB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69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935404" y="1235675"/>
            <a:ext cx="7380692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And now, your turn</a:t>
            </a:r>
            <a:r>
              <a:rPr lang="mr-IN" sz="3000" dirty="0" smtClean="0"/>
              <a:t>…</a:t>
            </a:r>
            <a:endParaRPr lang="es-ES" sz="3000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r>
              <a:rPr lang="es-ES" dirty="0" err="1" smtClean="0"/>
              <a:t>What´s</a:t>
            </a:r>
            <a:r>
              <a:rPr lang="es-ES" dirty="0" smtClean="0"/>
              <a:t> </a:t>
            </a:r>
            <a:r>
              <a:rPr lang="es-ES" dirty="0" err="1" smtClean="0"/>
              <a:t>your</a:t>
            </a:r>
            <a:r>
              <a:rPr lang="es-ES" dirty="0" smtClean="0"/>
              <a:t> </a:t>
            </a:r>
            <a:r>
              <a:rPr lang="es-ES" dirty="0" err="1" smtClean="0"/>
              <a:t>name</a:t>
            </a:r>
            <a:r>
              <a:rPr lang="es-ES" dirty="0" smtClean="0"/>
              <a:t>?</a:t>
            </a:r>
          </a:p>
          <a:p>
            <a:endParaRPr lang="es-ES" dirty="0"/>
          </a:p>
          <a:p>
            <a:r>
              <a:rPr lang="es-ES" dirty="0" err="1" smtClean="0"/>
              <a:t>Where</a:t>
            </a:r>
            <a:r>
              <a:rPr lang="es-ES" dirty="0" smtClean="0"/>
              <a:t> are </a:t>
            </a:r>
            <a:r>
              <a:rPr lang="es-ES" dirty="0" err="1" smtClean="0"/>
              <a:t>you</a:t>
            </a:r>
            <a:r>
              <a:rPr lang="es-ES" dirty="0" smtClean="0"/>
              <a:t> </a:t>
            </a:r>
            <a:r>
              <a:rPr lang="es-ES" dirty="0" err="1" smtClean="0"/>
              <a:t>from</a:t>
            </a:r>
            <a:r>
              <a:rPr lang="es-ES" dirty="0" smtClean="0"/>
              <a:t>?</a:t>
            </a:r>
          </a:p>
          <a:p>
            <a:endParaRPr lang="es-ES" dirty="0"/>
          </a:p>
          <a:p>
            <a:r>
              <a:rPr lang="es-ES" dirty="0" err="1" smtClean="0"/>
              <a:t>What´s</a:t>
            </a:r>
            <a:r>
              <a:rPr lang="es-ES" dirty="0" smtClean="0"/>
              <a:t> </a:t>
            </a:r>
            <a:r>
              <a:rPr lang="es-ES" dirty="0" err="1" smtClean="0"/>
              <a:t>your</a:t>
            </a:r>
            <a:r>
              <a:rPr lang="es-ES" dirty="0" smtClean="0"/>
              <a:t> </a:t>
            </a:r>
            <a:r>
              <a:rPr lang="es-ES" dirty="0" err="1" smtClean="0"/>
              <a:t>background</a:t>
            </a:r>
            <a:r>
              <a:rPr lang="es-ES" dirty="0" smtClean="0"/>
              <a:t>?</a:t>
            </a:r>
          </a:p>
          <a:p>
            <a:endParaRPr lang="es-ES" dirty="0"/>
          </a:p>
          <a:p>
            <a:r>
              <a:rPr lang="es-ES" dirty="0" err="1" smtClean="0"/>
              <a:t>Why</a:t>
            </a:r>
            <a:r>
              <a:rPr lang="es-ES" dirty="0" smtClean="0"/>
              <a:t> </a:t>
            </a:r>
            <a:r>
              <a:rPr lang="es-ES" dirty="0" err="1" smtClean="0"/>
              <a:t>did</a:t>
            </a:r>
            <a:r>
              <a:rPr lang="es-ES" dirty="0" smtClean="0"/>
              <a:t> </a:t>
            </a:r>
            <a:r>
              <a:rPr lang="es-ES" dirty="0" err="1" smtClean="0"/>
              <a:t>you</a:t>
            </a:r>
            <a:r>
              <a:rPr lang="es-ES" dirty="0" smtClean="0"/>
              <a:t> </a:t>
            </a:r>
            <a:r>
              <a:rPr lang="es-ES" dirty="0" err="1" smtClean="0"/>
              <a:t>choose</a:t>
            </a:r>
            <a:r>
              <a:rPr lang="es-ES" dirty="0" smtClean="0"/>
              <a:t> (</a:t>
            </a:r>
            <a:r>
              <a:rPr lang="es-ES" dirty="0" err="1" smtClean="0"/>
              <a:t>if</a:t>
            </a:r>
            <a:r>
              <a:rPr lang="es-ES" dirty="0" smtClean="0"/>
              <a:t> </a:t>
            </a:r>
            <a:r>
              <a:rPr lang="es-ES" dirty="0" err="1" smtClean="0"/>
              <a:t>you</a:t>
            </a:r>
            <a:r>
              <a:rPr lang="es-ES" dirty="0" smtClean="0"/>
              <a:t> </a:t>
            </a:r>
            <a:r>
              <a:rPr lang="es-ES" dirty="0" err="1" smtClean="0"/>
              <a:t>don´t</a:t>
            </a:r>
            <a:r>
              <a:rPr lang="es-ES" dirty="0" smtClean="0"/>
              <a:t> </a:t>
            </a:r>
            <a:r>
              <a:rPr lang="es-ES" dirty="0" err="1" smtClean="0"/>
              <a:t>drop</a:t>
            </a:r>
            <a:r>
              <a:rPr lang="es-ES" dirty="0" smtClean="0"/>
              <a:t> off) </a:t>
            </a:r>
            <a:r>
              <a:rPr lang="es-ES" dirty="0" err="1" smtClean="0"/>
              <a:t>this</a:t>
            </a:r>
            <a:r>
              <a:rPr lang="es-ES" dirty="0" smtClean="0"/>
              <a:t> </a:t>
            </a:r>
            <a:r>
              <a:rPr lang="es-ES" dirty="0" err="1" smtClean="0"/>
              <a:t>subject</a:t>
            </a:r>
            <a:r>
              <a:rPr lang="es-ES" dirty="0" smtClean="0"/>
              <a:t>?</a:t>
            </a:r>
          </a:p>
          <a:p>
            <a:endParaRPr lang="es-ES" dirty="0"/>
          </a:p>
          <a:p>
            <a:r>
              <a:rPr lang="es-ES" dirty="0" err="1" smtClean="0"/>
              <a:t>What</a:t>
            </a:r>
            <a:r>
              <a:rPr lang="es-ES" dirty="0" smtClean="0"/>
              <a:t> do </a:t>
            </a:r>
            <a:r>
              <a:rPr lang="es-ES" dirty="0" err="1" smtClean="0"/>
              <a:t>you</a:t>
            </a:r>
            <a:r>
              <a:rPr lang="es-ES" dirty="0" smtClean="0"/>
              <a:t> </a:t>
            </a:r>
            <a:r>
              <a:rPr lang="es-ES" dirty="0" err="1" smtClean="0"/>
              <a:t>expect</a:t>
            </a:r>
            <a:r>
              <a:rPr lang="es-E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6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60704" y="1627632"/>
            <a:ext cx="7020255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000" dirty="0" err="1" smtClean="0"/>
              <a:t>What</a:t>
            </a:r>
            <a:r>
              <a:rPr lang="es-ES" sz="3000" dirty="0" smtClean="0"/>
              <a:t> </a:t>
            </a:r>
            <a:r>
              <a:rPr lang="es-ES" sz="3000" dirty="0" err="1" smtClean="0"/>
              <a:t>is</a:t>
            </a:r>
            <a:r>
              <a:rPr lang="es-ES" sz="3000" dirty="0" smtClean="0"/>
              <a:t> </a:t>
            </a:r>
            <a:r>
              <a:rPr lang="es-ES" sz="3000" dirty="0" err="1" smtClean="0"/>
              <a:t>abnormal</a:t>
            </a:r>
            <a:r>
              <a:rPr lang="es-ES" sz="3000" dirty="0" smtClean="0"/>
              <a:t> </a:t>
            </a:r>
            <a:r>
              <a:rPr lang="es-ES" sz="3000" dirty="0" err="1" smtClean="0"/>
              <a:t>psychology</a:t>
            </a:r>
            <a:r>
              <a:rPr lang="es-ES" sz="3000" dirty="0" smtClean="0"/>
              <a:t>?</a:t>
            </a:r>
          </a:p>
          <a:p>
            <a:endParaRPr lang="es-ES" sz="3000" dirty="0"/>
          </a:p>
          <a:p>
            <a:endParaRPr lang="es-ES" sz="3000" dirty="0" smtClean="0"/>
          </a:p>
          <a:p>
            <a:r>
              <a:rPr lang="es-ES" sz="3000" dirty="0" err="1" smtClean="0"/>
              <a:t>Give</a:t>
            </a:r>
            <a:r>
              <a:rPr lang="es-ES" sz="3000" dirty="0" smtClean="0"/>
              <a:t> me a </a:t>
            </a:r>
            <a:r>
              <a:rPr lang="es-ES" sz="3000" dirty="0" err="1" smtClean="0"/>
              <a:t>definition</a:t>
            </a:r>
            <a:r>
              <a:rPr lang="es-ES" sz="3000" dirty="0" smtClean="0"/>
              <a:t>, </a:t>
            </a:r>
            <a:r>
              <a:rPr lang="es-ES" sz="3000" dirty="0" err="1" smtClean="0"/>
              <a:t>please</a:t>
            </a:r>
            <a:endParaRPr lang="es-ES" sz="3000" dirty="0" smtClean="0"/>
          </a:p>
          <a:p>
            <a:endParaRPr lang="es-ES" sz="3000" dirty="0" smtClean="0"/>
          </a:p>
          <a:p>
            <a:endParaRPr lang="es-ES" sz="3000" dirty="0"/>
          </a:p>
          <a:p>
            <a:r>
              <a:rPr lang="es-ES" sz="3000" dirty="0" err="1" smtClean="0"/>
              <a:t>What</a:t>
            </a:r>
            <a:r>
              <a:rPr lang="es-ES" sz="3000" dirty="0" smtClean="0"/>
              <a:t> do </a:t>
            </a:r>
            <a:r>
              <a:rPr lang="es-ES" sz="3000" dirty="0" err="1" smtClean="0"/>
              <a:t>we</a:t>
            </a:r>
            <a:r>
              <a:rPr lang="es-ES" sz="3000" dirty="0" smtClean="0"/>
              <a:t> </a:t>
            </a:r>
            <a:r>
              <a:rPr lang="es-ES" sz="3000" dirty="0" err="1" smtClean="0"/>
              <a:t>study</a:t>
            </a:r>
            <a:r>
              <a:rPr lang="es-ES" sz="3000" dirty="0" smtClean="0"/>
              <a:t> at </a:t>
            </a:r>
            <a:r>
              <a:rPr lang="es-ES" sz="3000" i="1" dirty="0" err="1" smtClean="0"/>
              <a:t>Abnormal</a:t>
            </a:r>
            <a:r>
              <a:rPr lang="es-ES" sz="3000" i="1" dirty="0" smtClean="0"/>
              <a:t> </a:t>
            </a:r>
            <a:r>
              <a:rPr lang="es-ES" sz="3000" i="1" dirty="0" err="1" smtClean="0"/>
              <a:t>psychology</a:t>
            </a:r>
            <a:r>
              <a:rPr lang="es-ES" sz="3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82884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870363" y="1429527"/>
            <a:ext cx="570807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latin typeface="MinionPro-Bold" panose="02040703060201020203" pitchFamily="18" charset="0"/>
              </a:rPr>
              <a:t>Abnormal psychology </a:t>
            </a:r>
            <a:r>
              <a:rPr lang="en-US" sz="3000" dirty="0">
                <a:latin typeface="MinionPro-Regular" panose="02040503050201020203" pitchFamily="18" charset="0"/>
              </a:rPr>
              <a:t>is concerned with </a:t>
            </a:r>
            <a:r>
              <a:rPr lang="en-US" sz="3000" dirty="0" smtClean="0">
                <a:latin typeface="MinionPro-Regular" panose="02040503050201020203" pitchFamily="18" charset="0"/>
              </a:rPr>
              <a:t>understanding</a:t>
            </a:r>
          </a:p>
          <a:p>
            <a:pPr algn="ctr"/>
            <a:endParaRPr lang="en-US" sz="3000" dirty="0">
              <a:latin typeface="MinionPro-Regular" panose="02040503050201020203" pitchFamily="18" charset="0"/>
            </a:endParaRPr>
          </a:p>
          <a:p>
            <a:pPr algn="ctr"/>
            <a:r>
              <a:rPr lang="en-US" sz="3000" dirty="0">
                <a:latin typeface="MinionPro-Regular" panose="02040503050201020203" pitchFamily="18" charset="0"/>
              </a:rPr>
              <a:t>the nature, </a:t>
            </a:r>
            <a:endParaRPr lang="en-US" sz="3000" dirty="0" smtClean="0">
              <a:latin typeface="MinionPro-Regular" panose="02040503050201020203" pitchFamily="18" charset="0"/>
            </a:endParaRPr>
          </a:p>
          <a:p>
            <a:pPr algn="ctr"/>
            <a:r>
              <a:rPr lang="en-US" sz="3000" dirty="0" smtClean="0">
                <a:latin typeface="MinionPro-Regular" panose="02040503050201020203" pitchFamily="18" charset="0"/>
              </a:rPr>
              <a:t>causes</a:t>
            </a:r>
            <a:r>
              <a:rPr lang="en-US" sz="3000" dirty="0">
                <a:latin typeface="MinionPro-Regular" panose="02040503050201020203" pitchFamily="18" charset="0"/>
              </a:rPr>
              <a:t>, </a:t>
            </a:r>
            <a:endParaRPr lang="en-US" sz="3000" dirty="0" smtClean="0">
              <a:latin typeface="MinionPro-Regular" panose="02040503050201020203" pitchFamily="18" charset="0"/>
            </a:endParaRPr>
          </a:p>
          <a:p>
            <a:pPr algn="ctr"/>
            <a:r>
              <a:rPr lang="en-US" sz="3000" dirty="0" smtClean="0">
                <a:latin typeface="MinionPro-Regular" panose="02040503050201020203" pitchFamily="18" charset="0"/>
              </a:rPr>
              <a:t>and </a:t>
            </a:r>
            <a:r>
              <a:rPr lang="en-US" sz="3000" dirty="0">
                <a:latin typeface="MinionPro-Regular" panose="02040503050201020203" pitchFamily="18" charset="0"/>
              </a:rPr>
              <a:t>treatment </a:t>
            </a:r>
            <a:endParaRPr lang="en-US" sz="3000" dirty="0" smtClean="0">
              <a:latin typeface="MinionPro-Regular" panose="02040503050201020203" pitchFamily="18" charset="0"/>
            </a:endParaRPr>
          </a:p>
          <a:p>
            <a:pPr algn="ctr"/>
            <a:endParaRPr lang="en-US" sz="3000" dirty="0">
              <a:latin typeface="MinionPro-Regular" panose="02040503050201020203" pitchFamily="18" charset="0"/>
            </a:endParaRPr>
          </a:p>
          <a:p>
            <a:pPr algn="ctr"/>
            <a:r>
              <a:rPr lang="en-US" sz="3000" dirty="0" smtClean="0">
                <a:latin typeface="MinionPro-Regular" panose="02040503050201020203" pitchFamily="18" charset="0"/>
              </a:rPr>
              <a:t>of </a:t>
            </a:r>
            <a:r>
              <a:rPr lang="en-US" sz="3000" dirty="0">
                <a:latin typeface="MinionPro-Regular" panose="02040503050201020203" pitchFamily="18" charset="0"/>
              </a:rPr>
              <a:t>mental disorders</a:t>
            </a:r>
            <a:endParaRPr lang="es-ES" sz="3000" dirty="0"/>
          </a:p>
        </p:txBody>
      </p:sp>
    </p:spTree>
    <p:extLst>
      <p:ext uri="{BB962C8B-B14F-4D97-AF65-F5344CB8AC3E}">
        <p14:creationId xmlns:p14="http://schemas.microsoft.com/office/powerpoint/2010/main" val="205192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603504" y="2139910"/>
            <a:ext cx="8001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/>
              <a:t>What are you most interested in learning about?	</a:t>
            </a:r>
            <a:endParaRPr lang="en-US" sz="3000" dirty="0" smtClean="0"/>
          </a:p>
          <a:p>
            <a:endParaRPr lang="en-US" sz="3000" dirty="0"/>
          </a:p>
          <a:p>
            <a:pPr algn="ctr"/>
            <a:r>
              <a:rPr lang="en-US" sz="3000" dirty="0" smtClean="0"/>
              <a:t>What </a:t>
            </a:r>
            <a:r>
              <a:rPr lang="en-US" sz="3000" dirty="0"/>
              <a:t>interests you the most?</a:t>
            </a:r>
            <a:endParaRPr lang="es-ES" sz="3000" dirty="0"/>
          </a:p>
        </p:txBody>
      </p:sp>
    </p:spTree>
    <p:extLst>
      <p:ext uri="{BB962C8B-B14F-4D97-AF65-F5344CB8AC3E}">
        <p14:creationId xmlns:p14="http://schemas.microsoft.com/office/powerpoint/2010/main" val="3659484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995" y="179217"/>
            <a:ext cx="6858000" cy="1655762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/>
              <a:t>The textbook of Abnormal Psychology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010" y="1178169"/>
            <a:ext cx="3557575" cy="44380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44995" y="279705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mtClean="0">
                <a:effectLst/>
                <a:latin typeface="Calibri" charset="0"/>
              </a:rPr>
              <a:t>Butcher, J.N., Mineka, S., Hooley, J.M. </a:t>
            </a:r>
            <a:r>
              <a:rPr lang="en-US" dirty="0" smtClean="0">
                <a:effectLst/>
                <a:latin typeface="Calibri" charset="0"/>
              </a:rPr>
              <a:t>(2013). </a:t>
            </a:r>
            <a:r>
              <a:rPr lang="en-US" i="1" dirty="0" smtClean="0">
                <a:effectLst/>
                <a:latin typeface="Calibri" charset="0"/>
              </a:rPr>
              <a:t>Fundamentals of Abnormal Psychology and Modern </a:t>
            </a:r>
            <a:endParaRPr lang="en-US" dirty="0" smtClean="0">
              <a:effectLst/>
              <a:latin typeface="Calibri" charset="0"/>
            </a:endParaRPr>
          </a:p>
          <a:p>
            <a:r>
              <a:rPr lang="en-US" i="1" dirty="0" smtClean="0">
                <a:effectLst/>
                <a:latin typeface="Calibri" charset="0"/>
              </a:rPr>
              <a:t>Life, 15th </a:t>
            </a:r>
            <a:r>
              <a:rPr lang="en-US" dirty="0" smtClean="0">
                <a:effectLst/>
                <a:latin typeface="Calibri" charset="0"/>
              </a:rPr>
              <a:t>ed. New Jersey, Pearson Education </a:t>
            </a:r>
            <a:endParaRPr lang="en-US" dirty="0">
              <a:effectLst/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57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b="46594"/>
          <a:stretch/>
        </p:blipFill>
        <p:spPr>
          <a:xfrm>
            <a:off x="102100" y="770405"/>
            <a:ext cx="8571638" cy="585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689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52361" b="-1"/>
          <a:stretch/>
        </p:blipFill>
        <p:spPr>
          <a:xfrm>
            <a:off x="0" y="1123406"/>
            <a:ext cx="8686800" cy="529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07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172995" y="179217"/>
            <a:ext cx="7535701" cy="4935109"/>
            <a:chOff x="172995" y="179217"/>
            <a:chExt cx="7535701" cy="4935109"/>
          </a:xfrm>
        </p:grpSpPr>
        <p:sp>
          <p:nvSpPr>
            <p:cNvPr id="2" name="Subtitle 2"/>
            <p:cNvSpPr txBox="1">
              <a:spLocks/>
            </p:cNvSpPr>
            <p:nvPr/>
          </p:nvSpPr>
          <p:spPr>
            <a:xfrm>
              <a:off x="172995" y="179217"/>
              <a:ext cx="6858000" cy="165576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3000" dirty="0" smtClean="0"/>
                <a:t>The Evaluation of Abnormal Psychology</a:t>
              </a:r>
              <a:endParaRPr lang="en-US" sz="3000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15" t="35539" r="47307" b="31846"/>
            <a:stretch/>
          </p:blipFill>
          <p:spPr>
            <a:xfrm>
              <a:off x="1019908" y="1184348"/>
              <a:ext cx="6688788" cy="3165231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412678" y="4744994"/>
              <a:ext cx="39032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Exams </a:t>
              </a:r>
              <a:r>
                <a:rPr lang="en-US" smtClean="0"/>
                <a:t>+ Research </a:t>
              </a:r>
              <a:r>
                <a:rPr lang="en-US" dirty="0" smtClean="0"/>
                <a:t>report + Participation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0228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172994" y="203478"/>
            <a:ext cx="8575139" cy="4884168"/>
            <a:chOff x="172994" y="203478"/>
            <a:chExt cx="8575139" cy="4884168"/>
          </a:xfrm>
        </p:grpSpPr>
        <p:sp>
          <p:nvSpPr>
            <p:cNvPr id="2" name="Subtitle 2"/>
            <p:cNvSpPr txBox="1">
              <a:spLocks/>
            </p:cNvSpPr>
            <p:nvPr/>
          </p:nvSpPr>
          <p:spPr>
            <a:xfrm>
              <a:off x="172994" y="203478"/>
              <a:ext cx="6858000" cy="165576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3000" dirty="0" smtClean="0"/>
                <a:t>The Evaluation of Abnormal Psychology</a:t>
              </a:r>
              <a:endParaRPr lang="en-US" sz="3000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15" t="35539" r="47307" b="31846"/>
            <a:stretch/>
          </p:blipFill>
          <p:spPr>
            <a:xfrm>
              <a:off x="5313856" y="747347"/>
              <a:ext cx="3434277" cy="162515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98938" y="2779322"/>
              <a:ext cx="8405446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AutoNum type="arabicPeriod"/>
              </a:pPr>
              <a:r>
                <a:rPr lang="en-US" b="1" dirty="0" smtClean="0">
                  <a:effectLst/>
                  <a:latin typeface="Calibri" charset="0"/>
                </a:rPr>
                <a:t>Midterm Exam </a:t>
              </a:r>
              <a:r>
                <a:rPr lang="en-US" dirty="0" smtClean="0">
                  <a:effectLst/>
                  <a:latin typeface="Calibri" charset="0"/>
                </a:rPr>
                <a:t>– mixed format including objective-type questions and essays. </a:t>
              </a:r>
            </a:p>
            <a:p>
              <a:pPr marL="342900" indent="-342900">
                <a:buAutoNum type="arabicPeriod"/>
              </a:pPr>
              <a:endParaRPr lang="en-US" dirty="0" smtClean="0">
                <a:effectLst/>
                <a:latin typeface="Calibri" charset="0"/>
              </a:endParaRPr>
            </a:p>
            <a:p>
              <a:r>
                <a:rPr lang="en-US" dirty="0" smtClean="0">
                  <a:effectLst/>
                  <a:latin typeface="Calibri" charset="0"/>
                </a:rPr>
                <a:t>2. </a:t>
              </a:r>
              <a:r>
                <a:rPr lang="en-US" b="1" dirty="0" smtClean="0">
                  <a:effectLst/>
                  <a:latin typeface="Calibri" charset="0"/>
                </a:rPr>
                <a:t>Final Exam </a:t>
              </a:r>
              <a:r>
                <a:rPr lang="en-US" dirty="0" smtClean="0">
                  <a:effectLst/>
                  <a:latin typeface="Calibri" charset="0"/>
                </a:rPr>
                <a:t>– mixed format including objective-type questions and essays. </a:t>
              </a:r>
            </a:p>
            <a:p>
              <a:endParaRPr lang="en-US" dirty="0" smtClean="0">
                <a:effectLst/>
                <a:latin typeface="Calibri" charset="0"/>
              </a:endParaRPr>
            </a:p>
            <a:p>
              <a:r>
                <a:rPr lang="en-US" dirty="0" smtClean="0">
                  <a:effectLst/>
                  <a:latin typeface="Calibri" charset="0"/>
                </a:rPr>
                <a:t>3. </a:t>
              </a:r>
              <a:r>
                <a:rPr lang="en-US" b="1" dirty="0" smtClean="0">
                  <a:effectLst/>
                  <a:latin typeface="Calibri" charset="0"/>
                </a:rPr>
                <a:t>Report &amp; Presentation </a:t>
              </a:r>
              <a:r>
                <a:rPr lang="en-US" dirty="0" smtClean="0">
                  <a:effectLst/>
                  <a:latin typeface="Calibri" charset="0"/>
                </a:rPr>
                <a:t>– Students will prepare an 8-10 page paper on a topic chosen by the professor and give a 10 minute presentation of their report to the class. </a:t>
              </a:r>
            </a:p>
            <a:p>
              <a:endParaRPr lang="en-US" dirty="0" smtClean="0">
                <a:effectLst/>
                <a:latin typeface="Calibri" charset="0"/>
              </a:endParaRPr>
            </a:p>
            <a:p>
              <a:r>
                <a:rPr lang="en-US" dirty="0" smtClean="0">
                  <a:effectLst/>
                  <a:latin typeface="Calibri" charset="0"/>
                </a:rPr>
                <a:t>4. </a:t>
              </a:r>
              <a:r>
                <a:rPr lang="en-US" b="1" dirty="0" smtClean="0">
                  <a:effectLst/>
                  <a:latin typeface="Calibri" charset="0"/>
                </a:rPr>
                <a:t>Class Participation </a:t>
              </a:r>
              <a:r>
                <a:rPr lang="en-US" dirty="0" smtClean="0">
                  <a:effectLst/>
                  <a:latin typeface="Calibri" charset="0"/>
                </a:rPr>
                <a:t>– Criteria will be discussed in class. </a:t>
              </a:r>
              <a:endParaRPr lang="en-US" dirty="0">
                <a:effectLst/>
                <a:latin typeface="Calibr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234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Essay</a:t>
            </a:r>
            <a:r>
              <a:rPr lang="es-ES" dirty="0"/>
              <a:t> </a:t>
            </a:r>
            <a:r>
              <a:rPr lang="es-ES" dirty="0" err="1"/>
              <a:t>structure</a:t>
            </a:r>
            <a:endParaRPr lang="en-GB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dirty="0" err="1"/>
              <a:t>Maximun</a:t>
            </a:r>
            <a:r>
              <a:rPr lang="en-GB" dirty="0"/>
              <a:t> 9 pages (all pages included).</a:t>
            </a:r>
          </a:p>
          <a:p>
            <a:pPr marL="0" indent="0">
              <a:buNone/>
            </a:pPr>
            <a:r>
              <a:rPr lang="en-GB" dirty="0">
                <a:solidFill>
                  <a:srgbClr val="0070C0"/>
                </a:solidFill>
              </a:rPr>
              <a:t>Page 1</a:t>
            </a:r>
            <a:r>
              <a:rPr lang="en-GB" dirty="0"/>
              <a:t>: Indicate name and essay title on top of the page </a:t>
            </a:r>
          </a:p>
          <a:p>
            <a:pPr marL="0" indent="0">
              <a:buNone/>
            </a:pPr>
            <a:r>
              <a:rPr lang="es-ES" dirty="0">
                <a:solidFill>
                  <a:srgbClr val="0070C0"/>
                </a:solidFill>
              </a:rPr>
              <a:t>Page 2</a:t>
            </a:r>
            <a:r>
              <a:rPr lang="es-ES" dirty="0"/>
              <a:t>: </a:t>
            </a:r>
            <a:r>
              <a:rPr lang="es-ES" dirty="0" err="1"/>
              <a:t>Index</a:t>
            </a:r>
            <a:endParaRPr lang="es-ES" dirty="0"/>
          </a:p>
          <a:p>
            <a:pPr marL="0" indent="0">
              <a:buNone/>
            </a:pPr>
            <a:r>
              <a:rPr lang="es-ES" dirty="0">
                <a:solidFill>
                  <a:srgbClr val="0070C0"/>
                </a:solidFill>
              </a:rPr>
              <a:t>Page 3</a:t>
            </a:r>
            <a:r>
              <a:rPr lang="es-ES" dirty="0"/>
              <a:t>: </a:t>
            </a:r>
            <a:r>
              <a:rPr lang="es-ES" dirty="0" err="1"/>
              <a:t>Abstract</a:t>
            </a:r>
            <a:endParaRPr lang="es-ES" dirty="0"/>
          </a:p>
          <a:p>
            <a:pPr marL="0" indent="0">
              <a:buNone/>
            </a:pPr>
            <a:r>
              <a:rPr lang="es-ES" dirty="0">
                <a:solidFill>
                  <a:srgbClr val="0070C0"/>
                </a:solidFill>
              </a:rPr>
              <a:t>Page 4—5-6-7</a:t>
            </a:r>
            <a:r>
              <a:rPr lang="es-ES" dirty="0"/>
              <a:t>: Content</a:t>
            </a:r>
          </a:p>
          <a:p>
            <a:pPr marL="0" indent="0">
              <a:buNone/>
            </a:pPr>
            <a:r>
              <a:rPr lang="en-GB" dirty="0"/>
              <a:t>	What are you presenting?</a:t>
            </a:r>
          </a:p>
          <a:p>
            <a:pPr marL="0" indent="0">
              <a:buNone/>
            </a:pPr>
            <a:r>
              <a:rPr lang="en-GB" dirty="0"/>
              <a:t>	Why is this relevant?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u="sng" dirty="0"/>
              <a:t>Analysis of the topic</a:t>
            </a:r>
            <a:r>
              <a:rPr lang="en-GB" dirty="0"/>
              <a:t>: what points compound your topic? Describe 	each of the components and, at the end, the relation between them.</a:t>
            </a:r>
          </a:p>
          <a:p>
            <a:pPr marL="0" indent="0">
              <a:buNone/>
            </a:pPr>
            <a:r>
              <a:rPr lang="en-GB" dirty="0">
                <a:solidFill>
                  <a:srgbClr val="0070C0"/>
                </a:solidFill>
              </a:rPr>
              <a:t>Page 8</a:t>
            </a:r>
            <a:r>
              <a:rPr lang="en-GB" dirty="0"/>
              <a:t>: Conclusions: Based on what you have written, what are your feelings regarding the topic. Is there any way of approaching it? Any treatment?</a:t>
            </a:r>
          </a:p>
          <a:p>
            <a:pPr marL="0" indent="0">
              <a:buNone/>
            </a:pPr>
            <a:r>
              <a:rPr lang="en-GB" dirty="0">
                <a:solidFill>
                  <a:srgbClr val="0070C0"/>
                </a:solidFill>
              </a:rPr>
              <a:t>Page 9</a:t>
            </a:r>
            <a:r>
              <a:rPr lang="en-GB" dirty="0"/>
              <a:t>: Reference list (following the same format for all references)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5732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Regarding the presentation</a:t>
            </a:r>
            <a:br>
              <a:rPr lang="en-GB" dirty="0"/>
            </a:br>
            <a:endParaRPr lang="en-GB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Slide 1: Name and tittle</a:t>
            </a:r>
          </a:p>
          <a:p>
            <a:r>
              <a:rPr lang="en-GB" dirty="0"/>
              <a:t>Slide 2: Index</a:t>
            </a:r>
          </a:p>
          <a:p>
            <a:r>
              <a:rPr lang="en-GB" dirty="0"/>
              <a:t>Slide 3: Introduction: What is the info available regarding your topic?</a:t>
            </a:r>
          </a:p>
          <a:p>
            <a:r>
              <a:rPr lang="en-GB" dirty="0"/>
              <a:t>Slide 4-5: Content (aspects analysed)</a:t>
            </a:r>
          </a:p>
          <a:p>
            <a:r>
              <a:rPr lang="en-GB" dirty="0"/>
              <a:t>Slide 6: Conclusions</a:t>
            </a:r>
          </a:p>
          <a:p>
            <a:r>
              <a:rPr lang="en-GB" dirty="0"/>
              <a:t>Slide 7: END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6186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172995" y="179217"/>
            <a:ext cx="6858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dirty="0" smtClean="0"/>
              <a:t>The calendar of Abnormal Psychology</a:t>
            </a:r>
            <a:endParaRPr lang="en-US" sz="3000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0" y="1297459"/>
            <a:ext cx="9144000" cy="247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1806" t="31250" r="26458" b="17789"/>
          <a:stretch/>
        </p:blipFill>
        <p:spPr>
          <a:xfrm>
            <a:off x="346590" y="1322173"/>
            <a:ext cx="8450820" cy="4680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995" y="894924"/>
            <a:ext cx="463336" cy="39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28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3133</TotalTime>
  <Words>240</Words>
  <Application>Microsoft Office PowerPoint</Application>
  <PresentationFormat>Presentación en pantalla (4:3)</PresentationFormat>
  <Paragraphs>79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Mangal</vt:lpstr>
      <vt:lpstr>MinionPro-Bold</vt:lpstr>
      <vt:lpstr>MinionPro-Regular</vt:lpstr>
      <vt:lpstr>Office Theme</vt:lpstr>
      <vt:lpstr>Abnormal Psychology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Essay structure</vt:lpstr>
      <vt:lpstr>Regarding the presentation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Abnormal Psychology</dc:title>
  <dc:creator>Cristina Nombela</dc:creator>
  <cp:lastModifiedBy>Cristina Nombela Otero</cp:lastModifiedBy>
  <cp:revision>91</cp:revision>
  <cp:lastPrinted>2018-01-23T22:48:42Z</cp:lastPrinted>
  <dcterms:created xsi:type="dcterms:W3CDTF">2018-01-19T10:37:17Z</dcterms:created>
  <dcterms:modified xsi:type="dcterms:W3CDTF">2020-01-29T13:04:43Z</dcterms:modified>
</cp:coreProperties>
</file>